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58" r:id="rId4"/>
    <p:sldId id="259" r:id="rId5"/>
    <p:sldId id="260" r:id="rId6"/>
    <p:sldId id="261" r:id="rId7"/>
    <p:sldId id="283" r:id="rId8"/>
    <p:sldId id="284" r:id="rId9"/>
    <p:sldId id="285" r:id="rId10"/>
    <p:sldId id="286" r:id="rId11"/>
    <p:sldId id="287" r:id="rId12"/>
    <p:sldId id="288" r:id="rId13"/>
    <p:sldId id="262" r:id="rId14"/>
    <p:sldId id="263" r:id="rId15"/>
    <p:sldId id="264" r:id="rId16"/>
    <p:sldId id="265" r:id="rId17"/>
    <p:sldId id="266" r:id="rId18"/>
    <p:sldId id="267" r:id="rId19"/>
    <p:sldId id="273" r:id="rId20"/>
    <p:sldId id="268" r:id="rId21"/>
    <p:sldId id="269" r:id="rId22"/>
    <p:sldId id="270" r:id="rId23"/>
    <p:sldId id="271" r:id="rId24"/>
    <p:sldId id="272" r:id="rId25"/>
    <p:sldId id="290" r:id="rId26"/>
    <p:sldId id="276" r:id="rId27"/>
    <p:sldId id="277" r:id="rId28"/>
    <p:sldId id="278" r:id="rId29"/>
    <p:sldId id="279" r:id="rId30"/>
    <p:sldId id="280" r:id="rId31"/>
    <p:sldId id="282"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11092-32FD-4A38-A54A-7CCC54FDEB72}" type="datetimeFigureOut">
              <a:rPr lang="en-US" smtClean="0"/>
              <a:pPr/>
              <a:t>10/18/2014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79EF1-7FBF-4380-BED2-C37BA4A7C11B}" type="slidenum">
              <a:rPr lang="en-US" smtClean="0"/>
              <a:pPr/>
              <a:t>‹#›</a:t>
            </a:fld>
            <a:endParaRPr lang="en-US"/>
          </a:p>
        </p:txBody>
      </p:sp>
    </p:spTree>
    <p:extLst>
      <p:ext uri="{BB962C8B-B14F-4D97-AF65-F5344CB8AC3E}">
        <p14:creationId xmlns:p14="http://schemas.microsoft.com/office/powerpoint/2010/main" xmlns="" val="24968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16D611-FFE2-4AC5-8D69-4636BA8E13C8}" type="datetime1">
              <a:rPr lang="en-US" smtClean="0"/>
              <a:pPr/>
              <a:t>10/18/2014</a:t>
            </a:fld>
            <a:endParaRPr lang="en-US"/>
          </a:p>
        </p:txBody>
      </p:sp>
      <p:sp>
        <p:nvSpPr>
          <p:cNvPr id="19" name="Footer Placeholder 18"/>
          <p:cNvSpPr>
            <a:spLocks noGrp="1"/>
          </p:cNvSpPr>
          <p:nvPr>
            <p:ph type="ftr" sz="quarter" idx="11"/>
          </p:nvPr>
        </p:nvSpPr>
        <p:spPr/>
        <p:txBody>
          <a:bodyPr/>
          <a:lstStyle/>
          <a:p>
            <a:r>
              <a:rPr lang="en-US" smtClean="0"/>
              <a:t>Donnellan 2014</a:t>
            </a:r>
            <a:endParaRPr lang="en-US"/>
          </a:p>
        </p:txBody>
      </p:sp>
      <p:sp>
        <p:nvSpPr>
          <p:cNvPr id="27" name="Slide Number Placeholder 26"/>
          <p:cNvSpPr>
            <a:spLocks noGrp="1"/>
          </p:cNvSpPr>
          <p:nvPr>
            <p:ph type="sldNum" sz="quarter" idx="12"/>
          </p:nvPr>
        </p:nvSpPr>
        <p:spPr/>
        <p:txBody>
          <a:bodyPr/>
          <a:lstStyle/>
          <a:p>
            <a:fld id="{CB64F0E5-FDF7-4773-AE6C-111DB4369E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990B3-057D-4A4F-A07C-25AD305AEF2D}" type="datetime1">
              <a:rPr lang="en-US" smtClean="0"/>
              <a:pPr/>
              <a:t>10/18/2014</a:t>
            </a:fld>
            <a:endParaRPr lang="en-US"/>
          </a:p>
        </p:txBody>
      </p:sp>
      <p:sp>
        <p:nvSpPr>
          <p:cNvPr id="5" name="Footer Placeholder 4"/>
          <p:cNvSpPr>
            <a:spLocks noGrp="1"/>
          </p:cNvSpPr>
          <p:nvPr>
            <p:ph type="ftr" sz="quarter" idx="11"/>
          </p:nvPr>
        </p:nvSpPr>
        <p:spPr/>
        <p:txBody>
          <a:bodyPr/>
          <a:lstStyle/>
          <a:p>
            <a:r>
              <a:rPr lang="en-US" smtClean="0"/>
              <a:t>Donnellan 2014</a:t>
            </a:r>
            <a:endParaRPr lang="en-US"/>
          </a:p>
        </p:txBody>
      </p:sp>
      <p:sp>
        <p:nvSpPr>
          <p:cNvPr id="6" name="Slide Number Placeholder 5"/>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A10D25-F8BF-4EA6-A6DD-1C193009ABDC}" type="datetime1">
              <a:rPr lang="en-US" smtClean="0"/>
              <a:pPr/>
              <a:t>10/18/2014</a:t>
            </a:fld>
            <a:endParaRPr lang="en-US"/>
          </a:p>
        </p:txBody>
      </p:sp>
      <p:sp>
        <p:nvSpPr>
          <p:cNvPr id="5" name="Footer Placeholder 4"/>
          <p:cNvSpPr>
            <a:spLocks noGrp="1"/>
          </p:cNvSpPr>
          <p:nvPr>
            <p:ph type="ftr" sz="quarter" idx="11"/>
          </p:nvPr>
        </p:nvSpPr>
        <p:spPr/>
        <p:txBody>
          <a:bodyPr/>
          <a:lstStyle/>
          <a:p>
            <a:r>
              <a:rPr lang="en-US" smtClean="0"/>
              <a:t>Donnellan 2014</a:t>
            </a:r>
            <a:endParaRPr lang="en-US"/>
          </a:p>
        </p:txBody>
      </p:sp>
      <p:sp>
        <p:nvSpPr>
          <p:cNvPr id="6" name="Slide Number Placeholder 5"/>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6AEEAA-62DA-403A-9371-1B7E84B74E0E}" type="datetime1">
              <a:rPr lang="en-US" smtClean="0"/>
              <a:pPr/>
              <a:t>10/18/2014</a:t>
            </a:fld>
            <a:endParaRPr lang="en-US"/>
          </a:p>
        </p:txBody>
      </p:sp>
      <p:sp>
        <p:nvSpPr>
          <p:cNvPr id="5" name="Footer Placeholder 4"/>
          <p:cNvSpPr>
            <a:spLocks noGrp="1"/>
          </p:cNvSpPr>
          <p:nvPr>
            <p:ph type="ftr" sz="quarter" idx="11"/>
          </p:nvPr>
        </p:nvSpPr>
        <p:spPr/>
        <p:txBody>
          <a:bodyPr/>
          <a:lstStyle/>
          <a:p>
            <a:r>
              <a:rPr lang="en-US" smtClean="0"/>
              <a:t>Donnellan 2014</a:t>
            </a:r>
            <a:endParaRPr lang="en-US"/>
          </a:p>
        </p:txBody>
      </p:sp>
      <p:sp>
        <p:nvSpPr>
          <p:cNvPr id="6" name="Slide Number Placeholder 5"/>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0340F2-FE1D-4F1D-83A2-7E2D49A8A9E0}" type="datetime1">
              <a:rPr lang="en-US" smtClean="0"/>
              <a:pPr/>
              <a:t>10/18/2014</a:t>
            </a:fld>
            <a:endParaRPr lang="en-US"/>
          </a:p>
        </p:txBody>
      </p:sp>
      <p:sp>
        <p:nvSpPr>
          <p:cNvPr id="5" name="Footer Placeholder 4"/>
          <p:cNvSpPr>
            <a:spLocks noGrp="1"/>
          </p:cNvSpPr>
          <p:nvPr>
            <p:ph type="ftr" sz="quarter" idx="11"/>
          </p:nvPr>
        </p:nvSpPr>
        <p:spPr/>
        <p:txBody>
          <a:bodyPr/>
          <a:lstStyle/>
          <a:p>
            <a:r>
              <a:rPr lang="en-US" smtClean="0"/>
              <a:t>Donnellan 2014</a:t>
            </a:r>
            <a:endParaRPr lang="en-US"/>
          </a:p>
        </p:txBody>
      </p:sp>
      <p:sp>
        <p:nvSpPr>
          <p:cNvPr id="6" name="Slide Number Placeholder 5"/>
          <p:cNvSpPr>
            <a:spLocks noGrp="1"/>
          </p:cNvSpPr>
          <p:nvPr>
            <p:ph type="sldNum" sz="quarter" idx="12"/>
          </p:nvPr>
        </p:nvSpPr>
        <p:spPr/>
        <p:txBody>
          <a:bodyPr/>
          <a:lstStyle/>
          <a:p>
            <a:fld id="{CB64F0E5-FDF7-4773-AE6C-111DB4369E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E2D037-143C-4D90-A1D0-1A55C5272225}" type="datetime1">
              <a:rPr lang="en-US" smtClean="0"/>
              <a:pPr/>
              <a:t>10/18/2014</a:t>
            </a:fld>
            <a:endParaRPr lang="en-US"/>
          </a:p>
        </p:txBody>
      </p:sp>
      <p:sp>
        <p:nvSpPr>
          <p:cNvPr id="6" name="Footer Placeholder 5"/>
          <p:cNvSpPr>
            <a:spLocks noGrp="1"/>
          </p:cNvSpPr>
          <p:nvPr>
            <p:ph type="ftr" sz="quarter" idx="11"/>
          </p:nvPr>
        </p:nvSpPr>
        <p:spPr/>
        <p:txBody>
          <a:bodyPr/>
          <a:lstStyle/>
          <a:p>
            <a:r>
              <a:rPr lang="en-US" smtClean="0"/>
              <a:t>Donnellan 2014</a:t>
            </a:r>
            <a:endParaRPr lang="en-US"/>
          </a:p>
        </p:txBody>
      </p:sp>
      <p:sp>
        <p:nvSpPr>
          <p:cNvPr id="7" name="Slide Number Placeholder 6"/>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320D30-DB4D-41E2-B579-5002622F4ADF}" type="datetime1">
              <a:rPr lang="en-US" smtClean="0"/>
              <a:pPr/>
              <a:t>10/18/2014</a:t>
            </a:fld>
            <a:endParaRPr lang="en-US"/>
          </a:p>
        </p:txBody>
      </p:sp>
      <p:sp>
        <p:nvSpPr>
          <p:cNvPr id="8" name="Footer Placeholder 7"/>
          <p:cNvSpPr>
            <a:spLocks noGrp="1"/>
          </p:cNvSpPr>
          <p:nvPr>
            <p:ph type="ftr" sz="quarter" idx="11"/>
          </p:nvPr>
        </p:nvSpPr>
        <p:spPr/>
        <p:txBody>
          <a:bodyPr/>
          <a:lstStyle/>
          <a:p>
            <a:r>
              <a:rPr lang="en-US" smtClean="0"/>
              <a:t>Donnellan 2014</a:t>
            </a:r>
            <a:endParaRPr lang="en-US"/>
          </a:p>
        </p:txBody>
      </p:sp>
      <p:sp>
        <p:nvSpPr>
          <p:cNvPr id="9" name="Slide Number Placeholder 8"/>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C84A73-14D3-4CBD-A9BB-870BE058697E}" type="datetime1">
              <a:rPr lang="en-US" smtClean="0"/>
              <a:pPr/>
              <a:t>10/18/2014</a:t>
            </a:fld>
            <a:endParaRPr lang="en-US"/>
          </a:p>
        </p:txBody>
      </p:sp>
      <p:sp>
        <p:nvSpPr>
          <p:cNvPr id="4" name="Footer Placeholder 3"/>
          <p:cNvSpPr>
            <a:spLocks noGrp="1"/>
          </p:cNvSpPr>
          <p:nvPr>
            <p:ph type="ftr" sz="quarter" idx="11"/>
          </p:nvPr>
        </p:nvSpPr>
        <p:spPr/>
        <p:txBody>
          <a:bodyPr/>
          <a:lstStyle/>
          <a:p>
            <a:r>
              <a:rPr lang="en-US" smtClean="0"/>
              <a:t>Donnellan 2014</a:t>
            </a:r>
            <a:endParaRPr lang="en-US"/>
          </a:p>
        </p:txBody>
      </p:sp>
      <p:sp>
        <p:nvSpPr>
          <p:cNvPr id="5" name="Slide Number Placeholder 4"/>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2E786-B17C-4151-8477-12CC17D1D24B}" type="datetime1">
              <a:rPr lang="en-US" smtClean="0"/>
              <a:pPr/>
              <a:t>10/18/2014</a:t>
            </a:fld>
            <a:endParaRPr lang="en-US"/>
          </a:p>
        </p:txBody>
      </p:sp>
      <p:sp>
        <p:nvSpPr>
          <p:cNvPr id="3" name="Footer Placeholder 2"/>
          <p:cNvSpPr>
            <a:spLocks noGrp="1"/>
          </p:cNvSpPr>
          <p:nvPr>
            <p:ph type="ftr" sz="quarter" idx="11"/>
          </p:nvPr>
        </p:nvSpPr>
        <p:spPr/>
        <p:txBody>
          <a:bodyPr/>
          <a:lstStyle/>
          <a:p>
            <a:r>
              <a:rPr lang="en-US" smtClean="0"/>
              <a:t>Donnellan 2014</a:t>
            </a:r>
            <a:endParaRPr lang="en-US"/>
          </a:p>
        </p:txBody>
      </p:sp>
      <p:sp>
        <p:nvSpPr>
          <p:cNvPr id="4" name="Slide Number Placeholder 3"/>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473CC7-FE6A-4772-B0F7-969909FDB74D}" type="datetime1">
              <a:rPr lang="en-US" smtClean="0"/>
              <a:pPr/>
              <a:t>10/18/2014</a:t>
            </a:fld>
            <a:endParaRPr lang="en-US"/>
          </a:p>
        </p:txBody>
      </p:sp>
      <p:sp>
        <p:nvSpPr>
          <p:cNvPr id="6" name="Footer Placeholder 5"/>
          <p:cNvSpPr>
            <a:spLocks noGrp="1"/>
          </p:cNvSpPr>
          <p:nvPr>
            <p:ph type="ftr" sz="quarter" idx="11"/>
          </p:nvPr>
        </p:nvSpPr>
        <p:spPr/>
        <p:txBody>
          <a:bodyPr/>
          <a:lstStyle/>
          <a:p>
            <a:r>
              <a:rPr lang="en-US" smtClean="0"/>
              <a:t>Donnellan 2014</a:t>
            </a:r>
            <a:endParaRPr lang="en-US"/>
          </a:p>
        </p:txBody>
      </p:sp>
      <p:sp>
        <p:nvSpPr>
          <p:cNvPr id="7" name="Slide Number Placeholder 6"/>
          <p:cNvSpPr>
            <a:spLocks noGrp="1"/>
          </p:cNvSpPr>
          <p:nvPr>
            <p:ph type="sldNum" sz="quarter" idx="12"/>
          </p:nvPr>
        </p:nvSpPr>
        <p:spPr/>
        <p:txBody>
          <a:bodyPr/>
          <a:lstStyle/>
          <a:p>
            <a:fld id="{CB64F0E5-FDF7-4773-AE6C-111DB4369E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F37B82-DD85-4B01-94A9-1E9BF64DFF0F}" type="datetime1">
              <a:rPr lang="en-US" smtClean="0"/>
              <a:pPr/>
              <a:t>10/18/2014</a:t>
            </a:fld>
            <a:endParaRPr lang="en-US"/>
          </a:p>
        </p:txBody>
      </p:sp>
      <p:sp>
        <p:nvSpPr>
          <p:cNvPr id="6" name="Footer Placeholder 5"/>
          <p:cNvSpPr>
            <a:spLocks noGrp="1"/>
          </p:cNvSpPr>
          <p:nvPr>
            <p:ph type="ftr" sz="quarter" idx="11"/>
          </p:nvPr>
        </p:nvSpPr>
        <p:spPr/>
        <p:txBody>
          <a:bodyPr/>
          <a:lstStyle/>
          <a:p>
            <a:r>
              <a:rPr lang="en-US" smtClean="0"/>
              <a:t>Donnellan 2014</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B64F0E5-FDF7-4773-AE6C-111DB4369E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1264C4-C9EB-4B06-893A-2AE5A951ACDE}" type="datetime1">
              <a:rPr lang="en-US" smtClean="0"/>
              <a:pPr/>
              <a:t>10/18/2014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Donnellan 2014</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64F0E5-FDF7-4773-AE6C-111DB4369E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tandfonline.com/doi/abs/10.1080/19325037.2011.10599177" TargetMode="External"/><Relationship Id="rId2" Type="http://schemas.openxmlformats.org/officeDocument/2006/relationships/hyperlink" Target="http://www.helpguide.org/mental/stress_signs.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Bdonnell@nyit.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2971800"/>
          </a:xfrm>
        </p:spPr>
        <p:txBody>
          <a:bodyPr>
            <a:normAutofit fontScale="90000"/>
          </a:bodyPr>
          <a:lstStyle/>
          <a:p>
            <a:pPr algn="ctr"/>
            <a:r>
              <a:rPr lang="en-US" dirty="0" smtClean="0"/>
              <a:t/>
            </a:r>
            <a:br>
              <a:rPr lang="en-US" dirty="0" smtClean="0"/>
            </a:br>
            <a:r>
              <a:rPr lang="en-US" sz="4000" dirty="0" smtClean="0"/>
              <a:t>Guidance Expo 2014</a:t>
            </a:r>
            <a:r>
              <a:rPr lang="en-US" sz="3600" dirty="0" smtClean="0"/>
              <a:t/>
            </a:r>
            <a:br>
              <a:rPr lang="en-US" sz="3600" dirty="0" smtClean="0"/>
            </a:br>
            <a:r>
              <a:rPr lang="en-US" sz="3600" dirty="0" smtClean="0"/>
              <a:t/>
            </a:r>
            <a:br>
              <a:rPr lang="en-US" sz="3600" dirty="0" smtClean="0"/>
            </a:br>
            <a:r>
              <a:rPr lang="en-US" sz="3600" dirty="0" smtClean="0"/>
              <a:t>Evidence Based Counseling Programs Promoting College Access</a:t>
            </a:r>
            <a:r>
              <a:rPr lang="en-US" sz="3000" dirty="0" smtClean="0"/>
              <a:t> </a:t>
            </a:r>
            <a:r>
              <a:rPr lang="en-US" dirty="0" smtClean="0"/>
              <a:t> </a:t>
            </a:r>
            <a:endParaRPr lang="en-US" dirty="0"/>
          </a:p>
        </p:txBody>
      </p:sp>
      <p:sp>
        <p:nvSpPr>
          <p:cNvPr id="3" name="Subtitle 2"/>
          <p:cNvSpPr>
            <a:spLocks noGrp="1"/>
          </p:cNvSpPr>
          <p:nvPr>
            <p:ph type="subTitle" idx="1"/>
          </p:nvPr>
        </p:nvSpPr>
        <p:spPr>
          <a:xfrm>
            <a:off x="533400" y="3657600"/>
            <a:ext cx="7854696" cy="2743200"/>
          </a:xfrm>
        </p:spPr>
        <p:txBody>
          <a:bodyPr>
            <a:normAutofit lnSpcReduction="10000"/>
          </a:bodyPr>
          <a:lstStyle/>
          <a:p>
            <a:endParaRPr lang="en-US" dirty="0" smtClean="0"/>
          </a:p>
          <a:p>
            <a:r>
              <a:rPr lang="en-US" dirty="0" smtClean="0">
                <a:latin typeface="+mj-lt"/>
              </a:rPr>
              <a:t>Dr. Barbara </a:t>
            </a:r>
            <a:r>
              <a:rPr lang="en-US" dirty="0" err="1" smtClean="0">
                <a:latin typeface="+mj-lt"/>
              </a:rPr>
              <a:t>Donnellan</a:t>
            </a:r>
            <a:endParaRPr lang="en-US" dirty="0" smtClean="0">
              <a:latin typeface="+mj-lt"/>
            </a:endParaRPr>
          </a:p>
          <a:p>
            <a:r>
              <a:rPr lang="en-US" dirty="0" smtClean="0">
                <a:latin typeface="+mj-lt"/>
              </a:rPr>
              <a:t>Lauren </a:t>
            </a:r>
            <a:r>
              <a:rPr lang="en-US" dirty="0" err="1" smtClean="0">
                <a:latin typeface="+mj-lt"/>
              </a:rPr>
              <a:t>Kalabacas</a:t>
            </a:r>
            <a:endParaRPr lang="en-US" dirty="0" smtClean="0">
              <a:latin typeface="+mj-lt"/>
            </a:endParaRPr>
          </a:p>
          <a:p>
            <a:r>
              <a:rPr lang="en-US" dirty="0" smtClean="0">
                <a:latin typeface="+mj-lt"/>
              </a:rPr>
              <a:t>Joseph </a:t>
            </a:r>
            <a:r>
              <a:rPr lang="en-US" dirty="0" err="1" smtClean="0">
                <a:latin typeface="+mj-lt"/>
              </a:rPr>
              <a:t>Stango</a:t>
            </a:r>
            <a:endParaRPr lang="en-US" dirty="0" smtClean="0">
              <a:latin typeface="+mj-lt"/>
            </a:endParaRPr>
          </a:p>
          <a:p>
            <a:r>
              <a:rPr lang="en-US" dirty="0" smtClean="0">
                <a:latin typeface="+mj-lt"/>
              </a:rPr>
              <a:t>Marisa </a:t>
            </a:r>
            <a:r>
              <a:rPr lang="en-US" dirty="0" err="1" smtClean="0">
                <a:latin typeface="+mj-lt"/>
              </a:rPr>
              <a:t>DiMartino</a:t>
            </a:r>
            <a:endParaRPr lang="en-US" dirty="0" smtClean="0">
              <a:latin typeface="+mj-lt"/>
            </a:endParaRPr>
          </a:p>
          <a:p>
            <a:r>
              <a:rPr lang="en-US" dirty="0" smtClean="0">
                <a:latin typeface="+mj-lt"/>
              </a:rPr>
              <a:t>Donna </a:t>
            </a:r>
            <a:r>
              <a:rPr lang="en-US" dirty="0" err="1" smtClean="0">
                <a:latin typeface="+mj-lt"/>
              </a:rPr>
              <a:t>Orleman</a:t>
            </a:r>
            <a:endParaRPr lang="en-US" dirty="0" smtClean="0">
              <a:latin typeface="+mj-lt"/>
            </a:endParaRPr>
          </a:p>
          <a:p>
            <a:endParaRPr lang="en-US" dirty="0">
              <a:latin typeface="+mj-lt"/>
            </a:endParaRPr>
          </a:p>
        </p:txBody>
      </p:sp>
      <p:sp>
        <p:nvSpPr>
          <p:cNvPr id="7" name="Footer Placeholder 6"/>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4211322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Application Process</a:t>
            </a:r>
            <a:endParaRPr lang="en-US" dirty="0"/>
          </a:p>
        </p:txBody>
      </p:sp>
      <p:sp>
        <p:nvSpPr>
          <p:cNvPr id="3" name="Content Placeholder 2"/>
          <p:cNvSpPr>
            <a:spLocks noGrp="1"/>
          </p:cNvSpPr>
          <p:nvPr>
            <p:ph idx="1"/>
          </p:nvPr>
        </p:nvSpPr>
        <p:spPr>
          <a:xfrm>
            <a:off x="457200" y="1447800"/>
            <a:ext cx="8229600" cy="4572000"/>
          </a:xfrm>
        </p:spPr>
        <p:txBody>
          <a:bodyPr>
            <a:normAutofit lnSpcReduction="10000"/>
          </a:bodyPr>
          <a:lstStyle/>
          <a:p>
            <a:pPr lvl="1"/>
            <a:r>
              <a:rPr lang="en-US" dirty="0" smtClean="0"/>
              <a:t>Met with students who were missing information or did not meet requirements to sit</a:t>
            </a:r>
          </a:p>
          <a:p>
            <a:pPr lvl="1"/>
            <a:r>
              <a:rPr lang="en-US" dirty="0" smtClean="0"/>
              <a:t>Transcripts, SAT/ACT scores and letters of recommendation</a:t>
            </a:r>
          </a:p>
          <a:p>
            <a:pPr lvl="1"/>
            <a:r>
              <a:rPr lang="en-US" dirty="0" smtClean="0"/>
              <a:t>Identified students and scheduled sessions for each school</a:t>
            </a:r>
          </a:p>
          <a:p>
            <a:pPr lvl="1"/>
            <a:r>
              <a:rPr lang="en-US" dirty="0" smtClean="0"/>
              <a:t>Met admissions counselors on day-of, provided them with a space to work and offered assistance</a:t>
            </a:r>
          </a:p>
          <a:p>
            <a:pPr lvl="1"/>
            <a:r>
              <a:rPr lang="en-US" dirty="0" smtClean="0"/>
              <a:t>Provided admissions counselors with take-back applications (students who were not able to sit for on-sites due to requirement discrepancies, but would like their applications to be reviewed)</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t>Collecting Data</a:t>
            </a:r>
            <a:endParaRPr lang="en-US" dirty="0"/>
          </a:p>
        </p:txBody>
      </p:sp>
      <p:sp>
        <p:nvSpPr>
          <p:cNvPr id="3" name="Content Placeholder 2"/>
          <p:cNvSpPr>
            <a:spLocks noGrp="1"/>
          </p:cNvSpPr>
          <p:nvPr>
            <p:ph idx="1"/>
          </p:nvPr>
        </p:nvSpPr>
        <p:spPr>
          <a:xfrm>
            <a:off x="457200" y="1905000"/>
            <a:ext cx="8229600" cy="3810000"/>
          </a:xfrm>
        </p:spPr>
        <p:txBody>
          <a:bodyPr>
            <a:normAutofit lnSpcReduction="10000"/>
          </a:bodyPr>
          <a:lstStyle/>
          <a:p>
            <a:r>
              <a:rPr lang="en-US" dirty="0" smtClean="0"/>
              <a:t>Recorded</a:t>
            </a:r>
          </a:p>
          <a:p>
            <a:pPr lvl="1"/>
            <a:r>
              <a:rPr lang="en-US" dirty="0" smtClean="0"/>
              <a:t>Number of students applying to each school </a:t>
            </a:r>
          </a:p>
          <a:p>
            <a:pPr lvl="1"/>
            <a:r>
              <a:rPr lang="en-US" dirty="0" smtClean="0"/>
              <a:t>Number of students  applied overall</a:t>
            </a:r>
          </a:p>
          <a:p>
            <a:r>
              <a:rPr lang="en-US" dirty="0" smtClean="0"/>
              <a:t>Admissions decisions for each student were recorded, as well as the number of students accepted to each school </a:t>
            </a:r>
          </a:p>
          <a:p>
            <a:r>
              <a:rPr lang="en-US" dirty="0" smtClean="0"/>
              <a:t>Application and acceptance rates were calculated</a:t>
            </a:r>
          </a:p>
          <a:p>
            <a:r>
              <a:rPr lang="en-US" dirty="0" smtClean="0"/>
              <a:t>The amount of scholarships awarded </a:t>
            </a:r>
          </a:p>
          <a:p>
            <a:r>
              <a:rPr lang="en-US" dirty="0" smtClean="0"/>
              <a:t>These numbers were compared to last year’s numbers</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Positive Outcomes</a:t>
            </a:r>
            <a:endParaRPr lang="en-US" dirty="0"/>
          </a:p>
        </p:txBody>
      </p:sp>
      <p:sp>
        <p:nvSpPr>
          <p:cNvPr id="3" name="Content Placeholder 2"/>
          <p:cNvSpPr>
            <a:spLocks noGrp="1"/>
          </p:cNvSpPr>
          <p:nvPr>
            <p:ph idx="1"/>
          </p:nvPr>
        </p:nvSpPr>
        <p:spPr>
          <a:xfrm>
            <a:off x="457200" y="1600200"/>
            <a:ext cx="8229600" cy="4343400"/>
          </a:xfrm>
        </p:spPr>
        <p:txBody>
          <a:bodyPr>
            <a:normAutofit fontScale="92500" lnSpcReduction="20000"/>
          </a:bodyPr>
          <a:lstStyle/>
          <a:p>
            <a:pPr lvl="0"/>
            <a:r>
              <a:rPr lang="en-US" dirty="0" smtClean="0"/>
              <a:t>92 of 216  (43%) graduating seniors applied to school through on-site admissions.</a:t>
            </a:r>
          </a:p>
          <a:p>
            <a:pPr lvl="0"/>
            <a:r>
              <a:rPr lang="en-US" dirty="0" smtClean="0"/>
              <a:t>90 of 92 students who applied received a response (2 remain pending mid-year grades)</a:t>
            </a:r>
          </a:p>
          <a:p>
            <a:pPr lvl="0"/>
            <a:r>
              <a:rPr lang="en-US" dirty="0" smtClean="0"/>
              <a:t>88 of 90 students (98%) who received a response were accepted to at least one school. </a:t>
            </a:r>
          </a:p>
          <a:p>
            <a:pPr lvl="0"/>
            <a:r>
              <a:rPr lang="en-US" dirty="0" smtClean="0"/>
              <a:t>88 of 216 (41%) of graduating seniors were accepted to schools via on-site admissions. </a:t>
            </a:r>
          </a:p>
          <a:p>
            <a:r>
              <a:rPr lang="en-US" b="1" dirty="0" smtClean="0">
                <a:solidFill>
                  <a:srgbClr val="1B3861"/>
                </a:solidFill>
              </a:rPr>
              <a:t>The acceptance rate was 98% compared to last year’s 96%.</a:t>
            </a:r>
          </a:p>
          <a:p>
            <a:r>
              <a:rPr lang="en-US" b="1" dirty="0" smtClean="0">
                <a:solidFill>
                  <a:srgbClr val="1B3861"/>
                </a:solidFill>
              </a:rPr>
              <a:t>The overall percentage of students accepted was 41% (88 of 216 compared to 69 of 181)</a:t>
            </a: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143000"/>
          </a:xfrm>
        </p:spPr>
        <p:txBody>
          <a:bodyPr>
            <a:normAutofit fontScale="90000"/>
          </a:bodyPr>
          <a:lstStyle/>
          <a:p>
            <a:r>
              <a:rPr lang="en-US" dirty="0" smtClean="0"/>
              <a:t>Stress Management &amp; Coping Skills 				Group </a:t>
            </a:r>
            <a:endParaRPr lang="en-US" dirty="0"/>
          </a:p>
        </p:txBody>
      </p:sp>
      <p:sp>
        <p:nvSpPr>
          <p:cNvPr id="3" name="Content Placeholder 2"/>
          <p:cNvSpPr>
            <a:spLocks noGrp="1"/>
          </p:cNvSpPr>
          <p:nvPr>
            <p:ph idx="1"/>
          </p:nvPr>
        </p:nvSpPr>
        <p:spPr>
          <a:xfrm>
            <a:off x="457200" y="3810000"/>
            <a:ext cx="8229600" cy="2895600"/>
          </a:xfrm>
        </p:spPr>
        <p:txBody>
          <a:bodyPr>
            <a:normAutofit/>
          </a:bodyPr>
          <a:lstStyle/>
          <a:p>
            <a:pPr marL="0" indent="0">
              <a:buNone/>
            </a:pPr>
            <a:r>
              <a:rPr lang="en-US" dirty="0" smtClean="0"/>
              <a:t>																				     Tamara Kaloyeva,</a:t>
            </a:r>
          </a:p>
          <a:p>
            <a:pPr marL="3657600" lvl="8" indent="0">
              <a:buNone/>
            </a:pPr>
            <a:r>
              <a:rPr lang="en-US" sz="2400" dirty="0" smtClean="0"/>
              <a:t>      NYIT School of Education</a:t>
            </a:r>
          </a:p>
          <a:p>
            <a:pPr marL="3657600" lvl="8" indent="0">
              <a:buNone/>
            </a:pPr>
            <a:r>
              <a:rPr lang="en-US" sz="2400" dirty="0" smtClean="0"/>
              <a:t>      School Counseling Graduate</a:t>
            </a:r>
          </a:p>
          <a:p>
            <a:pPr marL="3657600" lvl="8" indent="0">
              <a:buNone/>
            </a:pPr>
            <a:r>
              <a:rPr lang="en-US" sz="2400" dirty="0" smtClean="0"/>
              <a:t>      Presented by: Joe </a:t>
            </a:r>
            <a:r>
              <a:rPr lang="en-US" sz="2400" dirty="0" err="1" smtClean="0"/>
              <a:t>Stango</a:t>
            </a:r>
            <a:endParaRPr lang="en-US" sz="2400" dirty="0" smtClean="0"/>
          </a:p>
          <a:p>
            <a:pPr marL="3657600" lvl="8" indent="0">
              <a:buNone/>
            </a:pPr>
            <a:endParaRPr lang="en-US" sz="2400" dirty="0" smtClean="0"/>
          </a:p>
          <a:p>
            <a:pPr marL="0" indent="0">
              <a:buNone/>
            </a:pPr>
            <a:endParaRPr lang="en-US" dirty="0"/>
          </a:p>
        </p:txBody>
      </p:sp>
      <p:sp>
        <p:nvSpPr>
          <p:cNvPr id="7" name="Footer Placeholder 6"/>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2025732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lstStyle/>
          <a:p>
            <a:r>
              <a:rPr lang="en-US" dirty="0" smtClean="0"/>
              <a:t>Participants </a:t>
            </a:r>
            <a:endParaRPr lang="en-US" dirty="0"/>
          </a:p>
        </p:txBody>
      </p:sp>
      <p:sp>
        <p:nvSpPr>
          <p:cNvPr id="3" name="Content Placeholder 2"/>
          <p:cNvSpPr>
            <a:spLocks noGrp="1"/>
          </p:cNvSpPr>
          <p:nvPr>
            <p:ph idx="1"/>
          </p:nvPr>
        </p:nvSpPr>
        <p:spPr>
          <a:xfrm>
            <a:off x="457200" y="1524000"/>
            <a:ext cx="8229600" cy="4343400"/>
          </a:xfrm>
        </p:spPr>
        <p:txBody>
          <a:bodyPr>
            <a:normAutofit fontScale="92500" lnSpcReduction="20000"/>
          </a:bodyPr>
          <a:lstStyle/>
          <a:p>
            <a:r>
              <a:rPr lang="en-US" sz="3000" dirty="0" smtClean="0"/>
              <a:t>22 participants (12 Freshmen and 10 Sophomore female students</a:t>
            </a:r>
          </a:p>
          <a:p>
            <a:r>
              <a:rPr lang="en-US" sz="3000" dirty="0" smtClean="0"/>
              <a:t>All in the Institute Program - lowest overall GPA was 95.8%</a:t>
            </a:r>
          </a:p>
          <a:p>
            <a:r>
              <a:rPr lang="en-US" sz="3000" dirty="0" smtClean="0"/>
              <a:t>All involved in at least 2 extracurricular activities</a:t>
            </a:r>
          </a:p>
          <a:p>
            <a:pPr lvl="1"/>
            <a:r>
              <a:rPr lang="en-US" sz="3000" dirty="0" smtClean="0"/>
              <a:t>Marching band, SING (Theater) and/or  on sports teams.</a:t>
            </a:r>
          </a:p>
          <a:p>
            <a:r>
              <a:rPr lang="en-US" sz="3000" dirty="0" smtClean="0"/>
              <a:t>6 scheduled sessions: Meeting for 45 minutes each week.</a:t>
            </a:r>
          </a:p>
          <a:p>
            <a:r>
              <a:rPr lang="en-US" sz="3000" dirty="0" smtClean="0"/>
              <a:t>Students took pre and post-tests for assessment.</a:t>
            </a:r>
          </a:p>
          <a:p>
            <a:pPr lvl="1"/>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1661365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normAutofit/>
          </a:bodyPr>
          <a:lstStyle/>
          <a:p>
            <a:r>
              <a:rPr lang="en-US" dirty="0" smtClean="0"/>
              <a:t>Understand the negative impact of stress on the body.</a:t>
            </a:r>
          </a:p>
          <a:p>
            <a:r>
              <a:rPr lang="en-US" dirty="0" smtClean="0"/>
              <a:t>Identify the stressors.</a:t>
            </a:r>
          </a:p>
          <a:p>
            <a:r>
              <a:rPr lang="en-US" dirty="0" smtClean="0"/>
              <a:t>Manage and cope with daily stress.</a:t>
            </a:r>
          </a:p>
          <a:p>
            <a:r>
              <a:rPr lang="en-US" dirty="0" smtClean="0"/>
              <a:t>Identify learning style.</a:t>
            </a:r>
          </a:p>
          <a:p>
            <a:r>
              <a:rPr lang="en-US" dirty="0" smtClean="0"/>
              <a:t>Relaxation techniques and skill building.</a:t>
            </a:r>
          </a:p>
          <a:p>
            <a:r>
              <a:rPr lang="en-US" dirty="0" smtClean="0"/>
              <a:t>Promote healthy eating habits. </a:t>
            </a:r>
          </a:p>
          <a:p>
            <a:r>
              <a:rPr lang="en-US" dirty="0" smtClean="0"/>
              <a:t>Getting physically active.</a:t>
            </a:r>
          </a:p>
          <a:p>
            <a:pPr marL="0" indent="0">
              <a:buNone/>
            </a:pP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1548306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To reduce overall student stress level by at least 5 points based on pre and post tests.</a:t>
            </a:r>
          </a:p>
          <a:p>
            <a:r>
              <a:rPr lang="en-US" dirty="0" smtClean="0"/>
              <a:t>To assist students with developing coping skills and to better manage stress</a:t>
            </a:r>
          </a:p>
          <a:p>
            <a:r>
              <a:rPr lang="en-US" dirty="0" smtClean="0"/>
              <a:t>Develop a better understanding of a balanced diet</a:t>
            </a:r>
          </a:p>
          <a:p>
            <a:r>
              <a:rPr lang="en-US" dirty="0" smtClean="0"/>
              <a:t>Become aware of the negative affects of stress</a:t>
            </a:r>
          </a:p>
          <a:p>
            <a:r>
              <a:rPr lang="en-US" dirty="0" smtClean="0"/>
              <a:t>Improve organizational skills</a:t>
            </a:r>
          </a:p>
          <a:p>
            <a:endParaRPr lang="en-US" dirty="0" smtClean="0"/>
          </a:p>
          <a:p>
            <a:endParaRPr lang="en-US" dirty="0" smtClean="0"/>
          </a:p>
          <a:p>
            <a:pPr marL="0" indent="0">
              <a:buNone/>
            </a:pP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3452201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a:t>
            </a:r>
            <a:endParaRPr lang="en-US" dirty="0"/>
          </a:p>
        </p:txBody>
      </p:sp>
      <p:sp>
        <p:nvSpPr>
          <p:cNvPr id="3" name="Content Placeholder 2"/>
          <p:cNvSpPr>
            <a:spLocks noGrp="1"/>
          </p:cNvSpPr>
          <p:nvPr>
            <p:ph idx="1"/>
          </p:nvPr>
        </p:nvSpPr>
        <p:spPr/>
        <p:txBody>
          <a:bodyPr>
            <a:normAutofit/>
          </a:bodyPr>
          <a:lstStyle/>
          <a:p>
            <a:r>
              <a:rPr lang="en-US" dirty="0" smtClean="0"/>
              <a:t>Pre-test for evaluation of stress level</a:t>
            </a:r>
          </a:p>
          <a:p>
            <a:r>
              <a:rPr lang="en-US" dirty="0" smtClean="0"/>
              <a:t>Learning style assessment</a:t>
            </a:r>
          </a:p>
          <a:p>
            <a:r>
              <a:rPr lang="en-US" dirty="0" smtClean="0"/>
              <a:t>Healthy eating and exercise</a:t>
            </a:r>
          </a:p>
          <a:p>
            <a:r>
              <a:rPr lang="en-US" dirty="0" smtClean="0"/>
              <a:t>Time management</a:t>
            </a:r>
          </a:p>
          <a:p>
            <a:r>
              <a:rPr lang="en-US" dirty="0" smtClean="0"/>
              <a:t>Indentifying stressors</a:t>
            </a:r>
          </a:p>
          <a:p>
            <a:r>
              <a:rPr lang="en-US" dirty="0" smtClean="0"/>
              <a:t>Copying skills – breathing exercises</a:t>
            </a:r>
          </a:p>
          <a:p>
            <a:r>
              <a:rPr lang="en-US" dirty="0" smtClean="0"/>
              <a:t>Journal entries</a:t>
            </a:r>
          </a:p>
          <a:p>
            <a:r>
              <a:rPr lang="en-US" dirty="0" smtClean="0"/>
              <a:t>Relationship building (healthy/independent)</a:t>
            </a:r>
          </a:p>
          <a:p>
            <a:endParaRPr lang="en-US" dirty="0" smtClean="0"/>
          </a:p>
          <a:p>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450890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Research </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marL="0" indent="0"/>
            <a:r>
              <a:rPr lang="en-US" sz="2400" dirty="0" smtClean="0"/>
              <a:t>“Results from research studies have revealed that the factors most strongly associated with high stress tolerance is a strong social network, which many young college students lose upon their initial transition to college” (</a:t>
            </a:r>
            <a:r>
              <a:rPr lang="en-US" sz="2400" dirty="0" err="1" smtClean="0"/>
              <a:t>Welle</a:t>
            </a:r>
            <a:r>
              <a:rPr lang="en-US" sz="2400" dirty="0" smtClean="0"/>
              <a:t> &amp; Graf,p.97, 2011) </a:t>
            </a:r>
          </a:p>
          <a:p>
            <a:pPr marL="0" indent="0"/>
            <a:r>
              <a:rPr lang="en-US" sz="2400" dirty="0" smtClean="0"/>
              <a:t>“…stressors had to do with demands of the academic      environment (pressure to do well in school, beginning college, difficulty in identifying a major) and the pressures of new social environment (not dating, difficulty with roommates).” (</a:t>
            </a:r>
            <a:r>
              <a:rPr lang="en-US" sz="2400" dirty="0" err="1" smtClean="0"/>
              <a:t>Welle</a:t>
            </a:r>
            <a:r>
              <a:rPr lang="en-US" sz="2400" dirty="0" smtClean="0"/>
              <a:t> &amp; </a:t>
            </a:r>
            <a:r>
              <a:rPr lang="en-US" sz="2400" dirty="0" err="1" smtClean="0"/>
              <a:t>Graf,p</a:t>
            </a:r>
            <a:r>
              <a:rPr lang="en-US" sz="2400" dirty="0" smtClean="0"/>
              <a:t>. 102, 2011)</a:t>
            </a:r>
          </a:p>
          <a:p>
            <a:pPr marL="0" indent="0">
              <a:buNone/>
            </a:pPr>
            <a:endParaRPr lang="en-US" sz="2400" dirty="0" smtClean="0"/>
          </a:p>
          <a:p>
            <a:endParaRPr lang="en-US" sz="2400" dirty="0" smtClean="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162383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r>
              <a:rPr lang="en-US" dirty="0" smtClean="0"/>
              <a:t>Results</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smtClean="0"/>
              <a:t>Sophomores </a:t>
            </a:r>
          </a:p>
          <a:p>
            <a:pPr lvl="1"/>
            <a:r>
              <a:rPr lang="en-US" dirty="0" smtClean="0"/>
              <a:t>6 exceeded the 5 points</a:t>
            </a:r>
          </a:p>
          <a:p>
            <a:pPr lvl="1"/>
            <a:r>
              <a:rPr lang="en-US" dirty="0" smtClean="0"/>
              <a:t>4 had a 5 point reduction </a:t>
            </a:r>
          </a:p>
          <a:p>
            <a:r>
              <a:rPr lang="en-US" dirty="0" smtClean="0"/>
              <a:t>Freshmen</a:t>
            </a:r>
          </a:p>
          <a:p>
            <a:pPr lvl="1"/>
            <a:r>
              <a:rPr lang="en-US" dirty="0" smtClean="0"/>
              <a:t>7 exceeded the 5 points </a:t>
            </a:r>
          </a:p>
          <a:p>
            <a:pPr lvl="1"/>
            <a:r>
              <a:rPr lang="en-US" dirty="0" smtClean="0"/>
              <a:t>4 had a 5 point reduction</a:t>
            </a:r>
          </a:p>
          <a:p>
            <a:pPr lvl="1"/>
            <a:r>
              <a:rPr lang="en-US" dirty="0" smtClean="0"/>
              <a:t>1 had a 2 point reduction</a:t>
            </a:r>
          </a:p>
          <a:p>
            <a:pPr lvl="1"/>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a:bodyPr>
          <a:lstStyle/>
          <a:p>
            <a:r>
              <a:rPr lang="en-US" dirty="0" smtClean="0"/>
              <a:t>Graduate Students Techniques For Increasing College Access</a:t>
            </a:r>
            <a:endParaRPr lang="en-US" dirty="0"/>
          </a:p>
        </p:txBody>
      </p:sp>
      <p:sp>
        <p:nvSpPr>
          <p:cNvPr id="3" name="Content Placeholder 2"/>
          <p:cNvSpPr>
            <a:spLocks noGrp="1"/>
          </p:cNvSpPr>
          <p:nvPr>
            <p:ph idx="1"/>
          </p:nvPr>
        </p:nvSpPr>
        <p:spPr>
          <a:xfrm>
            <a:off x="457200" y="2590800"/>
            <a:ext cx="8229600" cy="3200400"/>
          </a:xfrm>
        </p:spPr>
        <p:txBody>
          <a:bodyPr>
            <a:normAutofit lnSpcReduction="10000"/>
          </a:bodyPr>
          <a:lstStyle/>
          <a:p>
            <a:r>
              <a:rPr lang="en-US" dirty="0" smtClean="0"/>
              <a:t>Learn to create programs that promote your school’s college admissions goals.  With these techniques school counselors will partner with college admissions professionals and demonstrate the effectiveness of their programs to stakeholders.  Program topics include on-site admissions, common application, and more.  Leave with plenty of ideas and the skills for implementation.</a:t>
            </a: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1975991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468562"/>
          </a:xfrm>
        </p:spPr>
        <p:txBody>
          <a:bodyPr>
            <a:normAutofit/>
          </a:bodyPr>
          <a:lstStyle/>
          <a:p>
            <a:r>
              <a:rPr lang="en-US" dirty="0" smtClean="0"/>
              <a:t>College and Career Discovery 				Group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				    </a:t>
            </a:r>
          </a:p>
          <a:p>
            <a:pPr marL="0" indent="0">
              <a:buNone/>
            </a:pPr>
            <a:r>
              <a:rPr lang="en-US" dirty="0" smtClean="0"/>
              <a:t>			Amanda Press,</a:t>
            </a:r>
          </a:p>
          <a:p>
            <a:pPr marL="0" indent="0">
              <a:buNone/>
            </a:pPr>
            <a:r>
              <a:rPr lang="en-US" dirty="0" smtClean="0"/>
              <a:t>			NYIT School of Education</a:t>
            </a:r>
          </a:p>
          <a:p>
            <a:pPr marL="0" indent="0">
              <a:buNone/>
            </a:pPr>
            <a:r>
              <a:rPr lang="en-US" dirty="0" smtClean="0"/>
              <a:t>			School Counseling Graduate</a:t>
            </a:r>
          </a:p>
          <a:p>
            <a:pPr marL="0" indent="0">
              <a:buNone/>
            </a:pPr>
            <a:r>
              <a:rPr lang="en-US" dirty="0" smtClean="0"/>
              <a:t>			Presented by: Marisa </a:t>
            </a:r>
            <a:r>
              <a:rPr lang="en-US" dirty="0" err="1" smtClean="0"/>
              <a:t>DiMartino</a:t>
            </a:r>
            <a:endParaRPr lang="en-US" dirty="0" smtClean="0"/>
          </a:p>
          <a:p>
            <a:pPr marL="0" indent="0">
              <a:buNone/>
            </a:pPr>
            <a:endParaRPr lang="en-US" dirty="0"/>
          </a:p>
        </p:txBody>
      </p:sp>
      <p:sp>
        <p:nvSpPr>
          <p:cNvPr id="7" name="Footer Placeholder 6"/>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3472794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a:xfrm>
            <a:off x="457200" y="2438400"/>
            <a:ext cx="8229600" cy="3886200"/>
          </a:xfrm>
        </p:spPr>
        <p:txBody>
          <a:bodyPr/>
          <a:lstStyle/>
          <a:p>
            <a:pPr marL="487363">
              <a:lnSpc>
                <a:spcPct val="90000"/>
              </a:lnSpc>
            </a:pPr>
            <a:r>
              <a:rPr lang="en-US" dirty="0" smtClean="0"/>
              <a:t>10</a:t>
            </a:r>
            <a:r>
              <a:rPr lang="en-US" baseline="30000" dirty="0" smtClean="0"/>
              <a:t>th</a:t>
            </a:r>
            <a:r>
              <a:rPr lang="en-US" dirty="0" smtClean="0"/>
              <a:t> grade PSAT takers</a:t>
            </a:r>
          </a:p>
          <a:p>
            <a:pPr marL="487363">
              <a:lnSpc>
                <a:spcPct val="90000"/>
              </a:lnSpc>
            </a:pPr>
            <a:r>
              <a:rPr lang="en-US" dirty="0" smtClean="0"/>
              <a:t>30 students took the PSAT exam</a:t>
            </a:r>
          </a:p>
          <a:p>
            <a:pPr marL="487363">
              <a:lnSpc>
                <a:spcPct val="90000"/>
              </a:lnSpc>
            </a:pPr>
            <a:r>
              <a:rPr lang="en-US" dirty="0" smtClean="0"/>
              <a:t>10 consent forms were given based off availability</a:t>
            </a:r>
          </a:p>
          <a:p>
            <a:pPr marL="487363">
              <a:lnSpc>
                <a:spcPct val="90000"/>
              </a:lnSpc>
            </a:pPr>
            <a:r>
              <a:rPr lang="en-US" dirty="0" smtClean="0"/>
              <a:t>5-6 students will start the group in January</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normAutofit/>
          </a:bodyPr>
          <a:lstStyle/>
          <a:p>
            <a:r>
              <a:rPr lang="en-US" dirty="0" smtClean="0"/>
              <a:t>Goal: Increase students knowledge by 10% in financial aid, career awareness and post secondary options</a:t>
            </a:r>
          </a:p>
          <a:p>
            <a:r>
              <a:rPr lang="en-US" dirty="0" smtClean="0"/>
              <a:t>Pre and Post-Tests Assessment</a:t>
            </a:r>
          </a:p>
          <a:p>
            <a:pPr lvl="1"/>
            <a:r>
              <a:rPr lang="en-US" dirty="0" smtClean="0"/>
              <a:t>Approximately 10% of the sophomore class took the PSAT</a:t>
            </a:r>
          </a:p>
          <a:p>
            <a:pPr lvl="1"/>
            <a:r>
              <a:rPr lang="en-US" dirty="0" smtClean="0"/>
              <a:t>5 Pre-Test were completed</a:t>
            </a:r>
          </a:p>
          <a:p>
            <a:pPr lvl="1"/>
            <a:r>
              <a:rPr lang="en-US" dirty="0" smtClean="0"/>
              <a:t>Of those, 65% have little or no knowledge about college, career or financial aid</a:t>
            </a:r>
          </a:p>
          <a:p>
            <a:pPr marL="39688">
              <a:buClr>
                <a:srgbClr val="FFFFFF"/>
              </a:buClr>
              <a:buSzPct val="100000"/>
            </a:pPr>
            <a:endParaRPr lang="en-US" sz="1800" dirty="0" smtClean="0">
              <a:ea typeface="Lucida Grande" charset="0"/>
              <a:cs typeface="Lucida Grande" charset="0"/>
            </a:endParaRPr>
          </a:p>
          <a:p>
            <a:pPr marL="39688">
              <a:buClr>
                <a:srgbClr val="FFFFFF"/>
              </a:buClr>
              <a:buSzPct val="100000"/>
              <a:buFont typeface="Arial" charset="0"/>
              <a:buChar char="•"/>
            </a:pPr>
            <a:endParaRPr lang="en-US" sz="1800" dirty="0" smtClean="0">
              <a:ea typeface="Lucida Grande" charset="0"/>
              <a:cs typeface="Lucida Grande" charset="0"/>
            </a:endParaRPr>
          </a:p>
          <a:p>
            <a:pPr lvl="1">
              <a:buNone/>
            </a:pP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a:t>
            </a:r>
            <a:endParaRPr lang="en-US" dirty="0"/>
          </a:p>
        </p:txBody>
      </p:sp>
      <p:sp>
        <p:nvSpPr>
          <p:cNvPr id="3" name="Content Placeholder 2"/>
          <p:cNvSpPr>
            <a:spLocks noGrp="1"/>
          </p:cNvSpPr>
          <p:nvPr>
            <p:ph idx="1"/>
          </p:nvPr>
        </p:nvSpPr>
        <p:spPr/>
        <p:txBody>
          <a:bodyPr>
            <a:normAutofit/>
          </a:bodyPr>
          <a:lstStyle/>
          <a:p>
            <a:pPr marL="487363"/>
            <a:r>
              <a:rPr lang="en-US" dirty="0" smtClean="0"/>
              <a:t>Group 1: PSAT Scores Overview</a:t>
            </a:r>
          </a:p>
          <a:p>
            <a:pPr marL="487363"/>
            <a:r>
              <a:rPr lang="en-US" dirty="0" smtClean="0"/>
              <a:t>Group 2: Personality Test</a:t>
            </a:r>
          </a:p>
          <a:p>
            <a:pPr marL="487363"/>
            <a:r>
              <a:rPr lang="en-US" dirty="0" smtClean="0"/>
              <a:t>Group 3: Career BINGO!</a:t>
            </a:r>
          </a:p>
          <a:p>
            <a:pPr marL="487363"/>
            <a:r>
              <a:rPr lang="en-US" dirty="0" smtClean="0"/>
              <a:t>Group 4: Financial Aid</a:t>
            </a:r>
          </a:p>
          <a:p>
            <a:pPr marL="487363"/>
            <a:r>
              <a:rPr lang="en-US" dirty="0" smtClean="0"/>
              <a:t>Group 5: Final Meeting-Jeopardy!!</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7" name="Content Placeholder 6"/>
          <p:cNvSpPr txBox="1">
            <a:spLocks noGrp="1"/>
          </p:cNvSpPr>
          <p:nvPr>
            <p:ph idx="1"/>
          </p:nvPr>
        </p:nvSpPr>
        <p:spPr>
          <a:xfrm>
            <a:off x="457200" y="1828800"/>
            <a:ext cx="8229600" cy="3600986"/>
          </a:xfrm>
          <a:prstGeom prst="rect">
            <a:avLst/>
          </a:prstGeom>
          <a:noFill/>
        </p:spPr>
        <p:txBody>
          <a:bodyPr wrap="square" rtlCol="0">
            <a:spAutoFit/>
          </a:bodyPr>
          <a:lstStyle/>
          <a:p>
            <a:r>
              <a:rPr lang="en-US" sz="2400" dirty="0" smtClean="0">
                <a:ea typeface="Lucida Grande" charset="0"/>
                <a:cs typeface="Lucida Grande" charset="0"/>
              </a:rPr>
              <a:t>Pre and Post tests were administered to sophomore students to determine their knowledge of college, career and financial aid.  The </a:t>
            </a:r>
            <a:r>
              <a:rPr lang="en-US" sz="2400" dirty="0" err="1" smtClean="0">
                <a:ea typeface="Lucida Grande" charset="0"/>
                <a:cs typeface="Lucida Grande" charset="0"/>
              </a:rPr>
              <a:t>Likert</a:t>
            </a:r>
            <a:r>
              <a:rPr lang="en-US" sz="2400" dirty="0" smtClean="0">
                <a:ea typeface="Lucida Grande" charset="0"/>
                <a:cs typeface="Lucida Grande" charset="0"/>
              </a:rPr>
              <a:t> scales ranged from 1 to 5 (no knowledge to fully knowledgeable.) </a:t>
            </a:r>
          </a:p>
          <a:p>
            <a:r>
              <a:rPr lang="en-US" sz="2400" dirty="0" smtClean="0">
                <a:ea typeface="Lucida Grande" charset="0"/>
                <a:cs typeface="Lucida Grande" charset="0"/>
              </a:rPr>
              <a:t>100% of the participants increased in their awareness and currently feel that they have some knowledge in those 3 specified areas.  No students showed to be fully knowledgeable.</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a:t>
            </a:r>
            <a:endParaRPr lang="en-US" dirty="0"/>
          </a:p>
        </p:txBody>
      </p:sp>
      <p:graphicFrame>
        <p:nvGraphicFramePr>
          <p:cNvPr id="41987" name="Object 3"/>
          <p:cNvGraphicFramePr>
            <a:graphicFrameLocks noGrp="1"/>
          </p:cNvGraphicFramePr>
          <p:nvPr>
            <p:ph idx="1"/>
          </p:nvPr>
        </p:nvGraphicFramePr>
        <p:xfrm>
          <a:off x="533400" y="3352800"/>
          <a:ext cx="6926263" cy="3048000"/>
        </p:xfrm>
        <a:graphic>
          <a:graphicData uri="http://schemas.openxmlformats.org/presentationml/2006/ole">
            <p:oleObj spid="_x0000_s41993" name="Chart" r:id="rId3" imgW="7606349" imgH="3800141" progId="MSGraph.Chart.8">
              <p:embed/>
            </p:oleObj>
          </a:graphicData>
        </a:graphic>
      </p:graphicFrame>
      <p:sp>
        <p:nvSpPr>
          <p:cNvPr id="6" name="TextBox 5"/>
          <p:cNvSpPr txBox="1"/>
          <p:nvPr/>
        </p:nvSpPr>
        <p:spPr>
          <a:xfrm>
            <a:off x="609600" y="2057400"/>
            <a:ext cx="7315200" cy="1477328"/>
          </a:xfrm>
          <a:prstGeom prst="rect">
            <a:avLst/>
          </a:prstGeom>
          <a:noFill/>
        </p:spPr>
        <p:txBody>
          <a:bodyPr wrap="square" rtlCol="0">
            <a:spAutoFit/>
          </a:bodyPr>
          <a:lstStyle/>
          <a:p>
            <a:r>
              <a:rPr lang="en-US" sz="2400" dirty="0" smtClean="0">
                <a:ea typeface="Lucida Grande" charset="0"/>
                <a:cs typeface="Lucida Grande" charset="0"/>
              </a:rPr>
              <a:t>Prior to the group, 5 out of 6 group members had little to no knowledge on post secondary options, career or financial aid.  </a:t>
            </a:r>
          </a:p>
          <a:p>
            <a:endParaRPr lang="en-US" dirty="0"/>
          </a:p>
        </p:txBody>
      </p:sp>
      <p:sp>
        <p:nvSpPr>
          <p:cNvPr id="7" name="Footer Placeholder 6"/>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2133600"/>
          </a:xfrm>
        </p:spPr>
        <p:txBody>
          <a:bodyPr>
            <a:normAutofit/>
          </a:bodyPr>
          <a:lstStyle/>
          <a:p>
            <a:r>
              <a:rPr lang="en-US" sz="3600" dirty="0" smtClean="0">
                <a:solidFill>
                  <a:schemeClr val="accent1">
                    <a:lumMod val="75000"/>
                  </a:schemeClr>
                </a:solidFill>
              </a:rPr>
              <a:t>            </a:t>
            </a:r>
            <a:r>
              <a:rPr lang="en-US" dirty="0" smtClean="0">
                <a:solidFill>
                  <a:schemeClr val="bg2">
                    <a:lumMod val="50000"/>
                  </a:schemeClr>
                </a:solidFill>
              </a:rPr>
              <a:t>Impacting Student College </a:t>
            </a:r>
            <a:br>
              <a:rPr lang="en-US" dirty="0" smtClean="0">
                <a:solidFill>
                  <a:schemeClr val="bg2">
                    <a:lumMod val="50000"/>
                  </a:schemeClr>
                </a:solidFill>
              </a:rPr>
            </a:br>
            <a:r>
              <a:rPr lang="en-US" dirty="0" smtClean="0">
                <a:solidFill>
                  <a:schemeClr val="bg2">
                    <a:lumMod val="50000"/>
                  </a:schemeClr>
                </a:solidFill>
              </a:rPr>
              <a:t>		and Career Readiness</a:t>
            </a:r>
            <a:endParaRPr lang="en-US" dirty="0">
              <a:solidFill>
                <a:schemeClr val="bg2">
                  <a:lumMod val="50000"/>
                </a:schemeClr>
              </a:solidFill>
            </a:endParaRPr>
          </a:p>
        </p:txBody>
      </p:sp>
      <p:sp>
        <p:nvSpPr>
          <p:cNvPr id="3" name="Content Placeholder 2"/>
          <p:cNvSpPr>
            <a:spLocks noGrp="1"/>
          </p:cNvSpPr>
          <p:nvPr>
            <p:ph idx="1"/>
          </p:nvPr>
        </p:nvSpPr>
        <p:spPr>
          <a:xfrm>
            <a:off x="457200" y="3505200"/>
            <a:ext cx="8229600" cy="2819400"/>
          </a:xfrm>
        </p:spPr>
        <p:txBody>
          <a:bodyPr>
            <a:normAutofit fontScale="25000" lnSpcReduction="20000"/>
          </a:bodyPr>
          <a:lstStyle/>
          <a:p>
            <a:pPr>
              <a:buNone/>
            </a:pPr>
            <a:endParaRPr lang="en-US" sz="2800" dirty="0" smtClean="0">
              <a:solidFill>
                <a:schemeClr val="bg2">
                  <a:lumMod val="50000"/>
                </a:schemeClr>
              </a:solidFill>
            </a:endParaRPr>
          </a:p>
          <a:p>
            <a:pPr>
              <a:buNone/>
            </a:pPr>
            <a:endParaRPr lang="en-US" sz="2800" dirty="0" smtClean="0">
              <a:solidFill>
                <a:schemeClr val="bg2">
                  <a:lumMod val="50000"/>
                </a:schemeClr>
              </a:solidFill>
            </a:endParaRPr>
          </a:p>
          <a:p>
            <a:pPr>
              <a:buNone/>
            </a:pPr>
            <a:r>
              <a:rPr lang="en-US" sz="2800" dirty="0" smtClean="0">
                <a:solidFill>
                  <a:schemeClr val="bg2">
                    <a:lumMod val="50000"/>
                  </a:schemeClr>
                </a:solidFill>
              </a:rPr>
              <a:t>					</a:t>
            </a:r>
          </a:p>
          <a:p>
            <a:pPr>
              <a:buNone/>
            </a:pPr>
            <a:r>
              <a:rPr lang="en-US" sz="2800" dirty="0" smtClean="0">
                <a:solidFill>
                  <a:schemeClr val="bg2">
                    <a:lumMod val="50000"/>
                  </a:schemeClr>
                </a:solidFill>
              </a:rPr>
              <a:t>						</a:t>
            </a:r>
          </a:p>
          <a:p>
            <a:pPr>
              <a:buNone/>
            </a:pPr>
            <a:r>
              <a:rPr lang="en-US" sz="2800" dirty="0" smtClean="0">
                <a:solidFill>
                  <a:schemeClr val="bg2">
                    <a:lumMod val="50000"/>
                  </a:schemeClr>
                </a:solidFill>
              </a:rPr>
              <a:t>						</a:t>
            </a:r>
          </a:p>
          <a:p>
            <a:pPr>
              <a:buNone/>
            </a:pPr>
            <a:r>
              <a:rPr lang="en-US" sz="2800" dirty="0" smtClean="0">
                <a:solidFill>
                  <a:schemeClr val="bg2">
                    <a:lumMod val="50000"/>
                  </a:schemeClr>
                </a:solidFill>
              </a:rPr>
              <a:t>					</a:t>
            </a:r>
          </a:p>
          <a:p>
            <a:pPr>
              <a:buNone/>
            </a:pPr>
            <a:endParaRPr lang="en-US" sz="2800" dirty="0" smtClean="0">
              <a:solidFill>
                <a:schemeClr val="bg2">
                  <a:lumMod val="50000"/>
                </a:schemeClr>
              </a:solidFill>
            </a:endParaRPr>
          </a:p>
          <a:p>
            <a:pPr>
              <a:buNone/>
            </a:pPr>
            <a:r>
              <a:rPr lang="en-US" sz="2800" dirty="0" smtClean="0">
                <a:solidFill>
                  <a:schemeClr val="bg2">
                    <a:lumMod val="50000"/>
                  </a:schemeClr>
                </a:solidFill>
              </a:rPr>
              <a:t>					</a:t>
            </a:r>
          </a:p>
          <a:p>
            <a:pPr>
              <a:buNone/>
            </a:pPr>
            <a:r>
              <a:rPr lang="en-US" sz="2800" dirty="0" smtClean="0">
                <a:solidFill>
                  <a:schemeClr val="bg2">
                    <a:lumMod val="50000"/>
                  </a:schemeClr>
                </a:solidFill>
              </a:rPr>
              <a:t>					              </a:t>
            </a:r>
            <a:r>
              <a:rPr lang="en-US" sz="9600" dirty="0" smtClean="0"/>
              <a:t>Veronica Valencia</a:t>
            </a:r>
          </a:p>
          <a:p>
            <a:pPr>
              <a:buNone/>
            </a:pPr>
            <a:r>
              <a:rPr lang="en-US" sz="9600" dirty="0" smtClean="0"/>
              <a:t>					     NYIT School of Education</a:t>
            </a:r>
          </a:p>
          <a:p>
            <a:pPr>
              <a:buNone/>
            </a:pPr>
            <a:r>
              <a:rPr lang="en-US" sz="9600" dirty="0" smtClean="0"/>
              <a:t>					     School Counseling Graduate</a:t>
            </a:r>
          </a:p>
          <a:p>
            <a:pPr>
              <a:buNone/>
            </a:pPr>
            <a:r>
              <a:rPr lang="en-US" sz="9600" dirty="0" smtClean="0"/>
              <a:t>					     Presented by: Donna </a:t>
            </a:r>
            <a:r>
              <a:rPr lang="en-US" sz="9600" dirty="0" err="1" smtClean="0"/>
              <a:t>Orleman</a:t>
            </a:r>
            <a:endParaRPr lang="en-US" sz="9600" dirty="0" smtClean="0"/>
          </a:p>
          <a:p>
            <a:pPr>
              <a:buNone/>
            </a:pPr>
            <a:endParaRPr lang="en-US" sz="11200" dirty="0" smtClean="0">
              <a:solidFill>
                <a:schemeClr val="bg2">
                  <a:lumMod val="50000"/>
                </a:schemeClr>
              </a:solidFill>
            </a:endParaRPr>
          </a:p>
          <a:p>
            <a:pPr>
              <a:buNone/>
            </a:pPr>
            <a:endParaRPr lang="en-US" sz="11200" dirty="0" smtClean="0">
              <a:solidFill>
                <a:schemeClr val="bg2">
                  <a:lumMod val="50000"/>
                </a:schemeClr>
              </a:solidFill>
            </a:endParaRPr>
          </a:p>
          <a:p>
            <a:pPr marL="3657600" lvl="8" indent="0">
              <a:buNone/>
            </a:pPr>
            <a:r>
              <a:rPr lang="en-US" sz="11200" dirty="0" smtClean="0">
                <a:solidFill>
                  <a:schemeClr val="bg2">
                    <a:lumMod val="50000"/>
                  </a:schemeClr>
                </a:solidFill>
              </a:rPr>
              <a:t>			</a:t>
            </a:r>
          </a:p>
          <a:p>
            <a:pPr>
              <a:buNone/>
            </a:pPr>
            <a:endParaRPr lang="en-US" sz="2800" dirty="0" smtClean="0">
              <a:solidFill>
                <a:schemeClr val="bg2">
                  <a:lumMod val="50000"/>
                </a:schemeClr>
              </a:solidFill>
            </a:endParaRPr>
          </a:p>
          <a:p>
            <a:endParaRPr lang="en-US" dirty="0"/>
          </a:p>
        </p:txBody>
      </p:sp>
      <p:sp>
        <p:nvSpPr>
          <p:cNvPr id="7" name="Footer Placeholder 6"/>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sz="2800" dirty="0" smtClean="0"/>
              <a:t>Increase high school graduation rate and college going rate by </a:t>
            </a:r>
            <a:r>
              <a:rPr lang="en-US" sz="2800" i="1" dirty="0" smtClean="0"/>
              <a:t>2% for the 2013/2014 academic </a:t>
            </a:r>
            <a:r>
              <a:rPr lang="en-US" sz="2800" dirty="0" smtClean="0"/>
              <a:t>year.</a:t>
            </a:r>
          </a:p>
          <a:p>
            <a:r>
              <a:rPr lang="en-US" sz="2800" dirty="0" smtClean="0"/>
              <a:t>The assessment was measured using a baseline data of 41.2% for college going rate and 74% graduation rate</a:t>
            </a:r>
          </a:p>
          <a:p>
            <a:r>
              <a:rPr lang="en-US" sz="2800" dirty="0" smtClean="0"/>
              <a:t>Create an informed student population where students feel supported and confident about college or other post-secondary option choice.</a:t>
            </a: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Autofit/>
          </a:bodyPr>
          <a:lstStyle/>
          <a:p>
            <a:r>
              <a:rPr lang="en-US" sz="4000" dirty="0" smtClean="0"/>
              <a:t>College Enrollment, Graduation and Attendance Trend</a:t>
            </a:r>
            <a:endParaRPr lang="en-US" sz="4000" dirty="0"/>
          </a:p>
        </p:txBody>
      </p:sp>
      <p:graphicFrame>
        <p:nvGraphicFramePr>
          <p:cNvPr id="2050" name="Chart 4"/>
          <p:cNvGraphicFramePr>
            <a:graphicFrameLocks noGrp="1"/>
          </p:cNvGraphicFramePr>
          <p:nvPr>
            <p:ph idx="1"/>
          </p:nvPr>
        </p:nvGraphicFramePr>
        <p:xfrm>
          <a:off x="566750" y="2209800"/>
          <a:ext cx="8010499" cy="4114800"/>
        </p:xfrm>
        <a:graphic>
          <a:graphicData uri="http://schemas.openxmlformats.org/presentationml/2006/ole">
            <p:oleObj spid="_x0000_s2056" r:id="rId3" imgW="8522947" imgH="4669941" progId="Excel.Sheet.8">
              <p:embed/>
            </p:oleObj>
          </a:graphicData>
        </a:graphic>
      </p:graphicFrame>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Implementation </a:t>
            </a:r>
            <a:endParaRPr lang="en-US" dirty="0"/>
          </a:p>
        </p:txBody>
      </p:sp>
      <p:sp>
        <p:nvSpPr>
          <p:cNvPr id="3" name="Content Placeholder 2"/>
          <p:cNvSpPr>
            <a:spLocks noGrp="1"/>
          </p:cNvSpPr>
          <p:nvPr>
            <p:ph idx="1"/>
          </p:nvPr>
        </p:nvSpPr>
        <p:spPr>
          <a:xfrm>
            <a:off x="228600" y="1447800"/>
            <a:ext cx="8686800" cy="4419600"/>
          </a:xfrm>
        </p:spPr>
        <p:txBody>
          <a:bodyPr>
            <a:normAutofit fontScale="92500" lnSpcReduction="20000"/>
          </a:bodyPr>
          <a:lstStyle/>
          <a:p>
            <a:r>
              <a:rPr lang="en-US" dirty="0" smtClean="0"/>
              <a:t>In-classroom guidance lessons</a:t>
            </a:r>
          </a:p>
          <a:p>
            <a:r>
              <a:rPr lang="en-US" dirty="0" smtClean="0"/>
              <a:t>Workshops</a:t>
            </a:r>
          </a:p>
          <a:p>
            <a:r>
              <a:rPr lang="en-US" dirty="0" smtClean="0"/>
              <a:t>One-on-one student check-ins</a:t>
            </a:r>
          </a:p>
          <a:p>
            <a:pPr lvl="1"/>
            <a:r>
              <a:rPr lang="en-US" dirty="0" smtClean="0"/>
              <a:t>ongoing sessions with students to monitor progress in the college process and transitioning to college</a:t>
            </a:r>
          </a:p>
          <a:p>
            <a:r>
              <a:rPr lang="en-US" dirty="0" smtClean="0"/>
              <a:t>Collaboration with community agencies/supporters</a:t>
            </a:r>
          </a:p>
          <a:p>
            <a:pPr lvl="1"/>
            <a:r>
              <a:rPr lang="en-US" dirty="0" smtClean="0">
                <a:solidFill>
                  <a:prstClr val="black"/>
                </a:solidFill>
              </a:rPr>
              <a:t>College Summit</a:t>
            </a:r>
          </a:p>
          <a:p>
            <a:pPr lvl="1"/>
            <a:r>
              <a:rPr lang="en-US" dirty="0" smtClean="0">
                <a:solidFill>
                  <a:prstClr val="black"/>
                </a:solidFill>
              </a:rPr>
              <a:t>Collegeboard</a:t>
            </a:r>
          </a:p>
          <a:p>
            <a:pPr lvl="1"/>
            <a:r>
              <a:rPr lang="en-US" dirty="0" smtClean="0">
                <a:solidFill>
                  <a:prstClr val="black"/>
                </a:solidFill>
              </a:rPr>
              <a:t>New York State Youth Leadership Council </a:t>
            </a:r>
          </a:p>
          <a:p>
            <a:pPr lvl="1"/>
            <a:r>
              <a:rPr lang="en-US" dirty="0" smtClean="0">
                <a:solidFill>
                  <a:prstClr val="black"/>
                </a:solidFill>
              </a:rPr>
              <a:t>NYIT </a:t>
            </a:r>
          </a:p>
          <a:p>
            <a:pPr lvl="1"/>
            <a:r>
              <a:rPr lang="en-US" dirty="0" smtClean="0"/>
              <a:t>NYS Department of Labor, Bureau of Workforce Innovation  (</a:t>
            </a:r>
            <a:r>
              <a:rPr lang="en-US" dirty="0" err="1" smtClean="0"/>
              <a:t>Careerzone</a:t>
            </a:r>
            <a:r>
              <a:rPr lang="en-US" dirty="0" smtClean="0"/>
              <a:t>)</a:t>
            </a:r>
            <a:endParaRPr lang="en-US" dirty="0" smtClean="0">
              <a:solidFill>
                <a:prstClr val="black"/>
              </a:solidFill>
            </a:endParaRPr>
          </a:p>
          <a:p>
            <a:pPr lvl="1"/>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lstStyle/>
          <a:p>
            <a:r>
              <a:rPr lang="en-US" dirty="0" smtClean="0"/>
              <a:t>The Common Application</a:t>
            </a:r>
            <a:endParaRPr lang="en-US" dirty="0"/>
          </a:p>
        </p:txBody>
      </p:sp>
      <p:sp>
        <p:nvSpPr>
          <p:cNvPr id="3" name="Content Placeholder 2"/>
          <p:cNvSpPr>
            <a:spLocks noGrp="1"/>
          </p:cNvSpPr>
          <p:nvPr>
            <p:ph idx="1"/>
          </p:nvPr>
        </p:nvSpPr>
        <p:spPr>
          <a:xfrm>
            <a:off x="457200" y="3810000"/>
            <a:ext cx="8229600" cy="2316163"/>
          </a:xfrm>
        </p:spPr>
        <p:txBody>
          <a:bodyPr>
            <a:normAutofit/>
          </a:bodyPr>
          <a:lstStyle/>
          <a:p>
            <a:pPr marL="3657600" lvl="8" indent="0">
              <a:buNone/>
            </a:pPr>
            <a:r>
              <a:rPr lang="en-US" sz="2400" dirty="0" smtClean="0"/>
              <a:t>Lauren </a:t>
            </a:r>
            <a:r>
              <a:rPr lang="en-US" sz="2400" dirty="0" err="1" smtClean="0"/>
              <a:t>Kalabacas</a:t>
            </a:r>
            <a:r>
              <a:rPr lang="en-US" sz="2400" dirty="0" smtClean="0"/>
              <a:t>,</a:t>
            </a:r>
          </a:p>
          <a:p>
            <a:pPr marL="3657600" lvl="8" indent="0">
              <a:buNone/>
            </a:pPr>
            <a:r>
              <a:rPr lang="en-US" sz="2400" dirty="0" smtClean="0"/>
              <a:t>NYIT School of Education</a:t>
            </a:r>
          </a:p>
          <a:p>
            <a:pPr marL="3657600" lvl="8" indent="0">
              <a:buNone/>
            </a:pPr>
            <a:r>
              <a:rPr lang="en-US" sz="2400" dirty="0" smtClean="0"/>
              <a:t>School Counseling Graduate</a:t>
            </a:r>
            <a:endParaRPr lang="en-US" sz="2400" dirty="0"/>
          </a:p>
        </p:txBody>
      </p:sp>
      <p:sp>
        <p:nvSpPr>
          <p:cNvPr id="7" name="Footer Placeholder 6"/>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4117404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lvl="1" indent="-273050"/>
            <a:r>
              <a:rPr lang="en-US" dirty="0" smtClean="0"/>
              <a:t>85% percent of students applied to college</a:t>
            </a:r>
          </a:p>
          <a:p>
            <a:pPr lvl="1" indent="-273050"/>
            <a:r>
              <a:rPr lang="en-US" dirty="0" smtClean="0"/>
              <a:t>74% of students fulfilled requirements for graduation</a:t>
            </a:r>
          </a:p>
          <a:p>
            <a:pPr lvl="1" indent="-273050"/>
            <a:r>
              <a:rPr lang="en-US" dirty="0" smtClean="0"/>
              <a:t>Effective strategies</a:t>
            </a:r>
          </a:p>
          <a:p>
            <a:pPr lvl="2" indent="-273050"/>
            <a:r>
              <a:rPr lang="en-US" sz="2400" dirty="0" smtClean="0"/>
              <a:t>College and career information workshops</a:t>
            </a:r>
          </a:p>
          <a:p>
            <a:pPr lvl="2" indent="-273050"/>
            <a:r>
              <a:rPr lang="en-US" sz="2400" dirty="0" smtClean="0"/>
              <a:t>College partners and guest speakers</a:t>
            </a:r>
          </a:p>
          <a:p>
            <a:pPr lvl="2" indent="-273050"/>
            <a:r>
              <a:rPr lang="en-US" sz="2400" dirty="0" smtClean="0"/>
              <a:t>One-on-one student sessions</a:t>
            </a:r>
          </a:p>
          <a:p>
            <a:pPr lvl="1" indent="-273050"/>
            <a:r>
              <a:rPr lang="en-US" dirty="0" smtClean="0"/>
              <a:t>Positive outcomes</a:t>
            </a:r>
          </a:p>
          <a:p>
            <a:pPr lvl="2" indent="-273050"/>
            <a:r>
              <a:rPr lang="en-US" sz="2400" dirty="0" smtClean="0"/>
              <a:t>Students have become proactive </a:t>
            </a:r>
            <a:r>
              <a:rPr lang="en-US" sz="2400" smtClean="0"/>
              <a:t>in examining their </a:t>
            </a:r>
            <a:r>
              <a:rPr lang="en-US" sz="2400" dirty="0" smtClean="0"/>
              <a:t>post-secondary options</a:t>
            </a:r>
          </a:p>
          <a:p>
            <a:pPr lvl="2" indent="-273050"/>
            <a:endParaRPr lang="en-US" dirty="0" smtClean="0"/>
          </a:p>
          <a:p>
            <a:pPr lvl="2" indent="-273050"/>
            <a:endParaRPr lang="en-US" dirty="0" smtClean="0"/>
          </a:p>
        </p:txBody>
      </p:sp>
      <p:sp>
        <p:nvSpPr>
          <p:cNvPr id="7" name="Footer Placeholder 6"/>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935480"/>
            <a:ext cx="8229600" cy="3779520"/>
          </a:xfrm>
        </p:spPr>
        <p:txBody>
          <a:bodyPr/>
          <a:lstStyle/>
          <a:p>
            <a:r>
              <a:rPr lang="en-US" sz="1800" dirty="0" smtClean="0"/>
              <a:t>Smith, M., Segal , R., &amp; Segal, J. (2013, July). </a:t>
            </a:r>
            <a:r>
              <a:rPr lang="en-US" sz="1800" i="1" dirty="0" smtClean="0"/>
              <a:t>Stress symptoms, signs &amp; causes: 	The effects of stress overload and what you can do about it</a:t>
            </a:r>
            <a:r>
              <a:rPr lang="en-US" sz="1800" dirty="0" smtClean="0"/>
              <a:t>.</a:t>
            </a:r>
          </a:p>
          <a:p>
            <a:pPr>
              <a:buNone/>
            </a:pPr>
            <a:r>
              <a:rPr lang="en-US" sz="1800" dirty="0" smtClean="0"/>
              <a:t>		Retrieved from</a:t>
            </a:r>
          </a:p>
          <a:p>
            <a:pPr>
              <a:buNone/>
            </a:pPr>
            <a:r>
              <a:rPr lang="en-US" sz="1800" dirty="0" smtClean="0"/>
              <a:t>	 	</a:t>
            </a:r>
            <a:r>
              <a:rPr lang="en-US" sz="1800" u="sng" dirty="0" smtClean="0">
                <a:solidFill>
                  <a:srgbClr val="00B0F0"/>
                </a:solidFill>
                <a:hlinkClick r:id="rId2"/>
              </a:rPr>
              <a:t>http://www.helpguide.org/mental/stress_signs.htm</a:t>
            </a:r>
            <a:endParaRPr lang="en-US" sz="1800" u="sng" dirty="0" smtClean="0">
              <a:solidFill>
                <a:srgbClr val="00B0F0"/>
              </a:solidFill>
            </a:endParaRPr>
          </a:p>
          <a:p>
            <a:r>
              <a:rPr lang="en-US" sz="1800" dirty="0" smtClean="0"/>
              <a:t>Stone, C. &amp; </a:t>
            </a:r>
            <a:r>
              <a:rPr lang="en-US" sz="1800" dirty="0" err="1" smtClean="0"/>
              <a:t>Dahir</a:t>
            </a:r>
            <a:r>
              <a:rPr lang="en-US" sz="1800" dirty="0" smtClean="0"/>
              <a:t>, C. (2011). </a:t>
            </a:r>
            <a:r>
              <a:rPr lang="en-US" sz="1800" dirty="0" err="1" smtClean="0"/>
              <a:t>Schoolcounselor</a:t>
            </a:r>
            <a:r>
              <a:rPr lang="en-US" sz="1800" dirty="0" smtClean="0"/>
              <a:t> accountability: A MEASURE of 	student success. </a:t>
            </a:r>
            <a:r>
              <a:rPr lang="en-US" sz="1800" dirty="0" err="1" smtClean="0"/>
              <a:t>Cengage</a:t>
            </a:r>
            <a:r>
              <a:rPr lang="en-US" sz="1800" dirty="0" smtClean="0"/>
              <a:t>/Pearson</a:t>
            </a:r>
          </a:p>
          <a:p>
            <a:r>
              <a:rPr lang="en-US" sz="1800" dirty="0" err="1" smtClean="0"/>
              <a:t>Welle</a:t>
            </a:r>
            <a:r>
              <a:rPr lang="en-US" sz="1800" dirty="0" smtClean="0"/>
              <a:t>, P. D., &amp; Graf, H. M. (2011). American journal of health education. </a:t>
            </a:r>
          </a:p>
          <a:p>
            <a:pPr>
              <a:buNone/>
            </a:pPr>
            <a:r>
              <a:rPr lang="en-US" sz="1800" i="1" dirty="0" smtClean="0"/>
              <a:t>		42</a:t>
            </a:r>
            <a:r>
              <a:rPr lang="en-US" sz="1800" dirty="0" smtClean="0"/>
              <a:t>(2), 96-105. Retrieved from 	</a:t>
            </a:r>
            <a:r>
              <a:rPr lang="en-US" sz="1800" u="sng" dirty="0" smtClean="0">
                <a:solidFill>
                  <a:srgbClr val="00B0F0"/>
                </a:solidFill>
              </a:rPr>
              <a:t> </a:t>
            </a:r>
            <a:r>
              <a:rPr lang="en-US" sz="1800" dirty="0" smtClean="0">
                <a:solidFill>
                  <a:srgbClr val="00B0F0"/>
                </a:solidFill>
              </a:rPr>
              <a:t>	</a:t>
            </a:r>
            <a:r>
              <a:rPr lang="en-US" sz="1800" u="sng" dirty="0" smtClean="0">
                <a:solidFill>
                  <a:srgbClr val="00B0F0"/>
                </a:solidFill>
                <a:hlinkClick r:id="rId3"/>
              </a:rPr>
              <a:t>http://www.tandfonline.com/doi/abs/10.1080/19325037.2011.10599177#.</a:t>
            </a:r>
            <a:r>
              <a:rPr lang="en-US" sz="1800" dirty="0" smtClean="0">
                <a:solidFill>
                  <a:srgbClr val="00B0F0"/>
                </a:solidFill>
                <a:hlinkClick r:id="rId3"/>
              </a:rPr>
              <a:t>U</a:t>
            </a:r>
            <a:r>
              <a:rPr lang="en-US" sz="1800" dirty="0" smtClean="0">
                <a:solidFill>
                  <a:srgbClr val="00B0F0"/>
                </a:solidFill>
              </a:rPr>
              <a:t>	3JcUPldWa8</a:t>
            </a:r>
            <a:endParaRPr lang="en-US" sz="1800" dirty="0" smtClean="0"/>
          </a:p>
          <a:p>
            <a:endParaRPr lang="en-US" dirty="0"/>
          </a:p>
        </p:txBody>
      </p:sp>
      <p:sp>
        <p:nvSpPr>
          <p:cNvPr id="82946" name="AutoShape 2" descr="data:image/jpeg;base64,/9j/4AAQSkZJRgABAQAAAQABAAD/2wCEAAkGBhQREBUUExAVFRUWFxcZGBUWGRQYGxsYGBQfGRsaHBsYJycqGR0mGh4XKzsgLzMpLDguGB4xNjAqNSYrLDUBCQoKDQwNGQ8PGTUhHyQpKSw0MTU1NSw1KiktNSkpMDQ1Nio1KSosLCwvNSosLCwtKTQ0LCkpKSwsLC8pLDU0LP/AABEIADYAcwMBIgACEQEDEQH/xAAcAAACAwEBAQEAAAAAAAAAAAAAAQQGBwUDAgj/xAA5EAACAQIDAwoEBgAHAAAAAAABAhEAAwQSIQUXMQcTIkFSU2GSk9IGUXGRFCNCgaHBMjRDRFRi0f/EABoBAQADAQEBAAAAAAAAAAAAAAABAgQFAwb/xAAnEQABAwMDAwQDAAAAAAAAAAABAAIDERNSEhRRITHRBEFhoTJxgf/aAAwDAQACEQMRAD8Aib8sf2MP5H91G/LH9jD+R/dWf5aMtdiwzhcq+/laBvyx/Yw/kf3Ut+WP7GH8j+6qBlrV+TXkpLMuJxtvoQGt2W4k8Qzj5fJfv8q85GRMFSFeN8rzQFQF5X9qkBhhUKsJBFm8QR8wZ1pYnli2pbANzD2kDTlL2rqzHGJOvV963RVAEDQDqFZFy+5YwnSOab3R6spCSfrIH81njcx7w3StEgexpdqXB35Y/sYfyP7qN+WP7GH8j+6s/wAtGWtliPhZL7+VoG/LH9jD+R/dRvyx/Yw/kf3Vn+WjLSwzhL7+VoG/LH9jD+R/dRvyx/Yw/kf3Vn+WjLSwzhL7+VoG/LH9jD+R/dRvyx/Yw/kf3Vn+WjLSwzhL7+VoG/LH9jD+R/dSqgZaVLEfCX38qRatgsATAJAJiYk8Y6/pW0YbkUwQVRcxN1nImcyJPiFjQais/wDgz4CvbRYlSEsqwD3D94UdbR+1bpe+GbbizmZmNkW8jtq8owMlhE5gII4Ga8/VS6SGtdRX9NHUEkKqYDkh2fauW7vPXHCsGCs6FWgyAYGokfxV/OJQTLqMpgyRoT1H5HhXBufBaZMquUi7cuoyiGQ3GkhCCIABIgyCDqKdz4PU3jdF1gxe3cIIBU3LecBiDxBR4j/qpBBFYnOD/wAnLY0FvZq734he0vDNxH+H5/TxrM+XLCrcwmHvBpyXSgiCCHST+4KD+at20/g5b7FmusC1s2myAAZDlZQAZAyus+OYgyDVU5XmK2MLaJtsXvMxGTQxbInKDrqw6+JFWgoJAQVWapYQVkeI2I6WxcYqARIBJBIzZQVBHSUmYI45WiYqBFWL8WVfnA9tXC5cww7aDKFBE6IQoAEQBrpxr2TaDpzYD2/ygQo/DSBIAJOmpgcfE/OuiJHDuPo+FgLGnsVXsRgWtgFoEgEidVzaqGHUSNY4wQTEivCKs+GxVzOhF63MXIZrEgi4/OOWJGpaInjHREU9pYlXtC0twEB2a5c5kgvdYl46I0UAnxOusAABKa0I+j4QxilQVX8Ls65cKhEJzMVB4CQuY6nQALqT1DU0sZZRWhLmeB0mAgZuvL8x413sNtK5by5LyjJbFsfkE9DMWPEcSxknrKrMxUTFLnVFa6AttYUCyygDrJgak9ZNSJDq6jp+j4UFo09O6iLsK6ULBNF0InUdEnr69IgSZIHE1Dv2cjFSQSDBIMiRx164/o13WxbraNr8SVSMpHNv1sGPS7RIGvGFA0Aiuhh9tAB7r3bBbJzVq2LAABDZ85UDRV0+pCDgpqtxw9q/w+FbQw+9FT8tOvSKK16Vl1LpYDbmIsKVs4i7aUmSEdlBPzgddTl+N8eP99f85rjRRFXMbT3CoJHDsV2x8d4//nXvMP8AyvReULaAP+du/vkP9VwIoiossxCm8/lfon4L+MLWOsIRcU3gi87bGhDRqQD+mevXjVB5cn/Pww10t3D4auB/VZzhsQ9tw6OyMDo6kgj6EVqmN+JtjuFfEF8XdVEXMyPrlUa5TCiTxrBt7Eoe0Ejr0W4T3oy1xoVlVvnLmYAu0KS0EnojUk+E17q8Zcz3FMA/q8eHhEa/WrPtjlCmVweEtYVT+tVXnCBw1Gi/yR1Gqheus7FmYsx4ljJ+5ra0OcOoosbi1vY1XuSApy32+QXUdU/sPHwpi4usXrgJidDxjX661EiiKtbVLil86O/ufY8frXybo1HOuRpxnhrOn2+5qNFEVNsJcUhsraNec/VSYpLYtn/UI06x4V4RRFNHymv4XxFFfcUVeirVbzuj2f3T+o9G6PZ/dP6j0qK+b3EuRXfsR4hPdHs/un9R6N0ez+6f1HpUU3EuRSxHiE90ez+6f1Ho3R7P7p/UelRTcS5FLEeIT3R7P7p/UejdHs/un9R6VFNxLkUsR4hPdHs/un9R6N0ez+6f1HpUU3EuRSxHiE90ez+6f1Ho3R7P7p/UelRTcS5FLEeIT3R7P7p/UejdHs/un9R6VFNxLkUsR4hPdHs/un9R6VFFNxLkUsR4h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948" name="AutoShape 4" descr="data:image/jpeg;base64,/9j/4AAQSkZJRgABAQAAAQABAAD/2wCEAAkGBhQREBUUExAVFRUWFxcZGBUWGRQYGxsYGBQfGRsaHBsYJycqGR0mGh4XKzsgLzMpLDguGB4xNjAqNSYrLDUBCQoKDQwNGQ8PGTUhHyQpKSw0MTU1NSw1KiktNSkpMDQ1Nio1KSosLCwvNSosLCwtKTQ0LCkpKSwsLC8pLDU0LP/AABEIADYAcwMBIgACEQEDEQH/xAAcAAACAwEBAQEAAAAAAAAAAAAAAQQGBwUDAgj/xAA5EAACAQIDAwoEBgAHAAAAAAABAhEAAwQSIQUXMQcTIkFSU2GSk9IGUXGRFCNCgaHBMjRDRFRi0f/EABoBAQADAQEBAAAAAAAAAAAAAAABAgQFAwb/xAAnEQABAwMDAwQDAAAAAAAAAAABAAIDERNSEhRRITHRBEFhoTJxgf/aAAwDAQACEQMRAD8Aib8sf2MP5H91G/LH9jD+R/dWf5aMtdiwzhcq+/laBvyx/Yw/kf3Ut+WP7GH8j+6qBlrV+TXkpLMuJxtvoQGt2W4k8Qzj5fJfv8q85GRMFSFeN8rzQFQF5X9qkBhhUKsJBFm8QR8wZ1pYnli2pbANzD2kDTlL2rqzHGJOvV963RVAEDQDqFZFy+5YwnSOab3R6spCSfrIH81njcx7w3StEgexpdqXB35Y/sYfyP7qN+WP7GH8j+6s/wAtGWtliPhZL7+VoG/LH9jD+R/dRvyx/Yw/kf3Vn+WjLSwzhL7+VoG/LH9jD+R/dRvyx/Yw/kf3Vn+WjLSwzhL7+VoG/LH9jD+R/dRvyx/Yw/kf3Vn+WjLSwzhL7+VoG/LH9jD+R/dSqgZaVLEfCX38qRatgsATAJAJiYk8Y6/pW0YbkUwQVRcxN1nImcyJPiFjQais/wDgz4CvbRYlSEsqwD3D94UdbR+1bpe+GbbizmZmNkW8jtq8owMlhE5gII4Ga8/VS6SGtdRX9NHUEkKqYDkh2fauW7vPXHCsGCs6FWgyAYGokfxV/OJQTLqMpgyRoT1H5HhXBufBaZMquUi7cuoyiGQ3GkhCCIABIgyCDqKdz4PU3jdF1gxe3cIIBU3LecBiDxBR4j/qpBBFYnOD/wAnLY0FvZq734he0vDNxH+H5/TxrM+XLCrcwmHvBpyXSgiCCHST+4KD+at20/g5b7FmusC1s2myAAZDlZQAZAyus+OYgyDVU5XmK2MLaJtsXvMxGTQxbInKDrqw6+JFWgoJAQVWapYQVkeI2I6WxcYqARIBJBIzZQVBHSUmYI45WiYqBFWL8WVfnA9tXC5cww7aDKFBE6IQoAEQBrpxr2TaDpzYD2/ygQo/DSBIAJOmpgcfE/OuiJHDuPo+FgLGnsVXsRgWtgFoEgEidVzaqGHUSNY4wQTEivCKs+GxVzOhF63MXIZrEgi4/OOWJGpaInjHREU9pYlXtC0twEB2a5c5kgvdYl46I0UAnxOusAABKa0I+j4QxilQVX8Ls65cKhEJzMVB4CQuY6nQALqT1DU0sZZRWhLmeB0mAgZuvL8x413sNtK5by5LyjJbFsfkE9DMWPEcSxknrKrMxUTFLnVFa6AttYUCyygDrJgak9ZNSJDq6jp+j4UFo09O6iLsK6ULBNF0InUdEnr69IgSZIHE1Dv2cjFSQSDBIMiRx164/o13WxbraNr8SVSMpHNv1sGPS7RIGvGFA0Aiuhh9tAB7r3bBbJzVq2LAABDZ85UDRV0+pCDgpqtxw9q/w+FbQw+9FT8tOvSKK16Vl1LpYDbmIsKVs4i7aUmSEdlBPzgddTl+N8eP99f85rjRRFXMbT3CoJHDsV2x8d4//nXvMP8AyvReULaAP+du/vkP9VwIoiossxCm8/lfon4L+MLWOsIRcU3gi87bGhDRqQD+mevXjVB5cn/Pww10t3D4auB/VZzhsQ9tw6OyMDo6kgj6EVqmN+JtjuFfEF8XdVEXMyPrlUa5TCiTxrBt7Eoe0Ejr0W4T3oy1xoVlVvnLmYAu0KS0EnojUk+E17q8Zcz3FMA/q8eHhEa/WrPtjlCmVweEtYVT+tVXnCBw1Gi/yR1Gqheus7FmYsx4ljJ+5ra0OcOoosbi1vY1XuSApy32+QXUdU/sPHwpi4usXrgJidDxjX661EiiKtbVLil86O/ufY8frXybo1HOuRpxnhrOn2+5qNFEVNsJcUhsraNec/VSYpLYtn/UI06x4V4RRFNHymv4XxFFfcUVeirVbzuj2f3T+o9G6PZ/dP6j0qK+b3EuRXfsR4hPdHs/un9R6N0ez+6f1HpUU3EuRSxHiE90ez+6f1Ho3R7P7p/UelRTcS5FLEeIT3R7P7p/UejdHs/un9R6VFNxLkUsR4hPdHs/un9R6N0ez+6f1HpUU3EuRSxHiE90ez+6f1Ho3R7P7p/UelRTcS5FLEeIT3R7P7p/UejdHs/un9R6VFNxLkUsR4hPdHs/un9R6VFFNxLkUsR4h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Footer Placeholder 8"/>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Page</a:t>
            </a:r>
            <a:endParaRPr lang="en-US" dirty="0"/>
          </a:p>
        </p:txBody>
      </p:sp>
      <p:sp>
        <p:nvSpPr>
          <p:cNvPr id="3" name="Content Placeholder 2"/>
          <p:cNvSpPr>
            <a:spLocks noGrp="1"/>
          </p:cNvSpPr>
          <p:nvPr>
            <p:ph idx="1"/>
          </p:nvPr>
        </p:nvSpPr>
        <p:spPr/>
        <p:txBody>
          <a:bodyPr>
            <a:normAutofit lnSpcReduction="10000"/>
          </a:bodyPr>
          <a:lstStyle/>
          <a:p>
            <a:r>
              <a:rPr lang="en-US" dirty="0" smtClean="0"/>
              <a:t>For additional information an any of the presenters and their evidenced-based interventions, please email </a:t>
            </a:r>
          </a:p>
          <a:p>
            <a:pPr>
              <a:buNone/>
            </a:pPr>
            <a:r>
              <a:rPr lang="en-US" sz="2400" dirty="0" smtClean="0"/>
              <a:t>Dr. </a:t>
            </a:r>
            <a:r>
              <a:rPr lang="en-US" sz="2400" dirty="0" err="1" smtClean="0"/>
              <a:t>Donnellan</a:t>
            </a:r>
            <a:r>
              <a:rPr lang="en-US" sz="2400" dirty="0" smtClean="0"/>
              <a:t> </a:t>
            </a:r>
          </a:p>
          <a:p>
            <a:pPr>
              <a:buNone/>
            </a:pPr>
            <a:r>
              <a:rPr lang="en-US" sz="2400" dirty="0" smtClean="0"/>
              <a:t>Coordinator of Guidance, </a:t>
            </a:r>
          </a:p>
          <a:p>
            <a:pPr>
              <a:buNone/>
            </a:pPr>
            <a:r>
              <a:rPr lang="en-US" sz="2400" dirty="0" smtClean="0"/>
              <a:t>Lindenhurst Public Schools </a:t>
            </a:r>
          </a:p>
          <a:p>
            <a:pPr>
              <a:buNone/>
            </a:pPr>
            <a:r>
              <a:rPr lang="en-US" sz="2400" dirty="0" smtClean="0">
                <a:hlinkClick r:id="rId2"/>
              </a:rPr>
              <a:t>Bdonnell@nyit.edu</a:t>
            </a:r>
            <a:endParaRPr lang="en-US" sz="2400" dirty="0" smtClean="0"/>
          </a:p>
          <a:p>
            <a:r>
              <a:rPr lang="en-US" dirty="0" smtClean="0"/>
              <a:t>These NYIT graduates have conducted extensive research and have contributed to improving their internship site’s school environment. They are ready to embark on a new journey as the new generation of transformed school counselors. </a:t>
            </a:r>
          </a:p>
        </p:txBody>
      </p:sp>
      <p:sp>
        <p:nvSpPr>
          <p:cNvPr id="5" name="Footer Placeholder 4"/>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a:t>
            </a:r>
            <a:r>
              <a:rPr lang="en-US" sz="2800" dirty="0" smtClean="0"/>
              <a:t>100% of the 70 students from the senior class will register and complete the common application, sign the FERPA and link their common application account with their </a:t>
            </a:r>
            <a:r>
              <a:rPr lang="en-US" sz="2800" dirty="0" err="1" smtClean="0"/>
              <a:t>Naviance</a:t>
            </a:r>
            <a:r>
              <a:rPr lang="en-US" sz="2800" dirty="0" smtClean="0"/>
              <a:t> account.</a:t>
            </a:r>
            <a:endParaRPr lang="en-US" sz="2800"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232525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a:t>
            </a:r>
            <a:endParaRPr lang="en-US" dirty="0"/>
          </a:p>
        </p:txBody>
      </p:sp>
      <p:sp>
        <p:nvSpPr>
          <p:cNvPr id="3" name="Content Placeholder 2"/>
          <p:cNvSpPr>
            <a:spLocks noGrp="1"/>
          </p:cNvSpPr>
          <p:nvPr>
            <p:ph idx="1"/>
          </p:nvPr>
        </p:nvSpPr>
        <p:spPr/>
        <p:txBody>
          <a:bodyPr/>
          <a:lstStyle/>
          <a:p>
            <a:r>
              <a:rPr lang="en-US" dirty="0" smtClean="0"/>
              <a:t>Sessions 1</a:t>
            </a:r>
          </a:p>
          <a:p>
            <a:pPr lvl="1"/>
            <a:r>
              <a:rPr lang="en-US" dirty="0" smtClean="0"/>
              <a:t>Consultation </a:t>
            </a:r>
          </a:p>
          <a:p>
            <a:r>
              <a:rPr lang="en-US" dirty="0" smtClean="0"/>
              <a:t>Session 2</a:t>
            </a:r>
          </a:p>
          <a:p>
            <a:pPr lvl="1"/>
            <a:r>
              <a:rPr lang="en-US" dirty="0" smtClean="0"/>
              <a:t>Sign up</a:t>
            </a:r>
          </a:p>
          <a:p>
            <a:r>
              <a:rPr lang="en-US" dirty="0" smtClean="0"/>
              <a:t>Session 3</a:t>
            </a:r>
          </a:p>
          <a:p>
            <a:pPr lvl="1"/>
            <a:r>
              <a:rPr lang="en-US" dirty="0" smtClean="0"/>
              <a:t>Researching and exploring</a:t>
            </a:r>
          </a:p>
          <a:p>
            <a:r>
              <a:rPr lang="en-US" dirty="0" smtClean="0"/>
              <a:t>Session 4</a:t>
            </a:r>
          </a:p>
          <a:p>
            <a:pPr lvl="1"/>
            <a:r>
              <a:rPr lang="en-US" dirty="0" smtClean="0"/>
              <a:t>Sign and link</a:t>
            </a:r>
          </a:p>
          <a:p>
            <a:pPr marL="0" indent="0">
              <a:buNone/>
            </a:pP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395411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a:t>
            </a:r>
            <a:endParaRPr lang="en-US" dirty="0"/>
          </a:p>
        </p:txBody>
      </p:sp>
      <p:sp>
        <p:nvSpPr>
          <p:cNvPr id="3" name="Content Placeholder 2"/>
          <p:cNvSpPr>
            <a:spLocks noGrp="1"/>
          </p:cNvSpPr>
          <p:nvPr>
            <p:ph idx="1"/>
          </p:nvPr>
        </p:nvSpPr>
        <p:spPr/>
        <p:txBody>
          <a:bodyPr/>
          <a:lstStyle/>
          <a:p>
            <a:r>
              <a:rPr lang="en-US" dirty="0" smtClean="0"/>
              <a:t>After 10 weeks 100% of the seniors registered, completed the common application, signed the FERPA and linked their accounts.</a:t>
            </a:r>
          </a:p>
          <a:p>
            <a:pPr marL="0" indent="0">
              <a:buNone/>
            </a:pPr>
            <a:endParaRPr lang="en-US" dirty="0" smtClean="0"/>
          </a:p>
          <a:p>
            <a:r>
              <a:rPr lang="en-US" dirty="0" smtClean="0"/>
              <a:t>* Out of 70 students some students who chose to only apply to Nassau Community College or enlist into a branch of the Armed Forces were not included in this percentage.</a:t>
            </a:r>
          </a:p>
          <a:p>
            <a:pPr>
              <a:buNone/>
            </a:pPr>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extLst>
      <p:ext uri="{BB962C8B-B14F-4D97-AF65-F5344CB8AC3E}">
        <p14:creationId xmlns:p14="http://schemas.microsoft.com/office/powerpoint/2010/main" xmlns="" val="324339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Admissions Program</a:t>
            </a:r>
            <a:endParaRPr lang="en-US" dirty="0"/>
          </a:p>
        </p:txBody>
      </p:sp>
      <p:sp>
        <p:nvSpPr>
          <p:cNvPr id="3" name="Content Placeholder 2"/>
          <p:cNvSpPr>
            <a:spLocks noGrp="1"/>
          </p:cNvSpPr>
          <p:nvPr>
            <p:ph idx="1"/>
          </p:nvPr>
        </p:nvSpPr>
        <p:spPr>
          <a:xfrm>
            <a:off x="457200" y="2743200"/>
            <a:ext cx="8229600" cy="3581400"/>
          </a:xfrm>
        </p:spPr>
        <p:txBody>
          <a:bodyPr/>
          <a:lstStyle/>
          <a:p>
            <a:pPr>
              <a:buNone/>
            </a:pPr>
            <a:r>
              <a:rPr lang="en-US" dirty="0" smtClean="0"/>
              <a:t>																													</a:t>
            </a:r>
          </a:p>
          <a:p>
            <a:pPr>
              <a:buNone/>
            </a:pPr>
            <a:r>
              <a:rPr lang="en-US" dirty="0" smtClean="0"/>
              <a:t>					    Jenna </a:t>
            </a:r>
            <a:r>
              <a:rPr lang="en-US" dirty="0" err="1" smtClean="0"/>
              <a:t>Szwejkowski</a:t>
            </a:r>
            <a:r>
              <a:rPr lang="en-US" dirty="0" smtClean="0"/>
              <a:t>,</a:t>
            </a:r>
          </a:p>
          <a:p>
            <a:pPr>
              <a:buNone/>
            </a:pPr>
            <a:r>
              <a:rPr lang="en-US" dirty="0" smtClean="0"/>
              <a:t>					    NYIT School of Education</a:t>
            </a:r>
          </a:p>
          <a:p>
            <a:pPr>
              <a:buNone/>
            </a:pPr>
            <a:r>
              <a:rPr lang="en-US" dirty="0" smtClean="0"/>
              <a:t>					    School Counseling Graduate</a:t>
            </a:r>
          </a:p>
          <a:p>
            <a:pPr>
              <a:buNone/>
            </a:pPr>
            <a:r>
              <a:rPr lang="en-US" dirty="0" smtClean="0"/>
              <a:t>					    Presented by: Dr. </a:t>
            </a:r>
            <a:r>
              <a:rPr lang="en-US" dirty="0" err="1" smtClean="0"/>
              <a:t>Donnellan</a:t>
            </a:r>
            <a:endParaRPr lang="en-US" dirty="0"/>
          </a:p>
        </p:txBody>
      </p:sp>
      <p:sp>
        <p:nvSpPr>
          <p:cNvPr id="7" name="Footer Placeholder 6"/>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Promoting College Access</a:t>
            </a:r>
            <a:endParaRPr lang="en-US" dirty="0"/>
          </a:p>
        </p:txBody>
      </p:sp>
      <p:sp>
        <p:nvSpPr>
          <p:cNvPr id="3" name="Content Placeholder 2"/>
          <p:cNvSpPr>
            <a:spLocks noGrp="1"/>
          </p:cNvSpPr>
          <p:nvPr>
            <p:ph idx="1"/>
          </p:nvPr>
        </p:nvSpPr>
        <p:spPr/>
        <p:txBody>
          <a:bodyPr/>
          <a:lstStyle/>
          <a:p>
            <a:pPr lvl="1"/>
            <a:r>
              <a:rPr lang="en-US" sz="2200" dirty="0" smtClean="0"/>
              <a:t>Created an area in the guidance office in which students may acquire any information regarding on-site admissions, including:</a:t>
            </a:r>
          </a:p>
          <a:p>
            <a:pPr lvl="2"/>
            <a:r>
              <a:rPr lang="en-US" sz="2200" dirty="0" smtClean="0"/>
              <a:t>Signs for each school, with requirements for each</a:t>
            </a:r>
          </a:p>
          <a:p>
            <a:pPr lvl="2"/>
            <a:r>
              <a:rPr lang="en-US" sz="2200" dirty="0" smtClean="0"/>
              <a:t>Supplements required for each</a:t>
            </a:r>
          </a:p>
          <a:p>
            <a:pPr lvl="2"/>
            <a:r>
              <a:rPr lang="en-US" sz="2200" dirty="0" smtClean="0"/>
              <a:t>How to apply to each school (paper versus online)</a:t>
            </a:r>
          </a:p>
          <a:p>
            <a:pPr lvl="2"/>
            <a:r>
              <a:rPr lang="en-US" sz="2200" dirty="0" smtClean="0"/>
              <a:t>Deadlines for handing in applications to counselors</a:t>
            </a:r>
          </a:p>
          <a:p>
            <a:pPr lvl="2"/>
            <a:r>
              <a:rPr lang="en-US" sz="2200" dirty="0" smtClean="0"/>
              <a:t>On-site admission interview dates</a:t>
            </a:r>
          </a:p>
          <a:p>
            <a:pPr lvl="2"/>
            <a:r>
              <a:rPr lang="en-US" sz="2200" dirty="0" smtClean="0"/>
              <a:t>A place in which students can place their applications for counselor review</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n-US" dirty="0" smtClean="0"/>
              <a:t>Promoting College Access (Cont.)</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lvl="1"/>
            <a:r>
              <a:rPr lang="en-US" dirty="0" smtClean="0"/>
              <a:t>Organized Applications:</a:t>
            </a:r>
          </a:p>
          <a:p>
            <a:pPr lvl="2"/>
            <a:r>
              <a:rPr lang="en-US" dirty="0" smtClean="0"/>
              <a:t>For each school, placed applications in alphabetical order</a:t>
            </a:r>
          </a:p>
          <a:p>
            <a:pPr lvl="2"/>
            <a:r>
              <a:rPr lang="en-US" dirty="0" smtClean="0"/>
              <a:t>Created checklists for each (application, essay, resume, SAT/ACT scores, transcript, and letters of recommendation)</a:t>
            </a:r>
          </a:p>
          <a:p>
            <a:pPr lvl="2"/>
            <a:r>
              <a:rPr lang="en-US" dirty="0" smtClean="0"/>
              <a:t>Reviewed each application</a:t>
            </a:r>
          </a:p>
          <a:p>
            <a:pPr lvl="1"/>
            <a:r>
              <a:rPr lang="en-US" dirty="0" smtClean="0"/>
              <a:t>Created an excel spreadsheet:</a:t>
            </a:r>
          </a:p>
          <a:p>
            <a:pPr lvl="2"/>
            <a:r>
              <a:rPr lang="en-US" dirty="0" smtClean="0"/>
              <a:t>Segregated the data by individual college/university</a:t>
            </a:r>
          </a:p>
          <a:p>
            <a:pPr lvl="2"/>
            <a:r>
              <a:rPr lang="en-US" dirty="0" smtClean="0"/>
              <a:t>Organized students applying to each college/university</a:t>
            </a:r>
          </a:p>
          <a:p>
            <a:pPr lvl="2"/>
            <a:r>
              <a:rPr lang="en-US" dirty="0" smtClean="0"/>
              <a:t>Identified missing documents</a:t>
            </a:r>
          </a:p>
          <a:p>
            <a:pPr lvl="2"/>
            <a:r>
              <a:rPr lang="en-US" dirty="0" smtClean="0"/>
              <a:t>Entered students GPA and SAT/ACT scores for comparison to the school’s requirements for SATs/ACTs and GPA</a:t>
            </a:r>
          </a:p>
          <a:p>
            <a:endParaRPr lang="en-US" dirty="0"/>
          </a:p>
        </p:txBody>
      </p:sp>
      <p:sp>
        <p:nvSpPr>
          <p:cNvPr id="6" name="Footer Placeholder 5"/>
          <p:cNvSpPr>
            <a:spLocks noGrp="1"/>
          </p:cNvSpPr>
          <p:nvPr>
            <p:ph type="ftr" sz="quarter" idx="11"/>
          </p:nvPr>
        </p:nvSpPr>
        <p:spPr/>
        <p:txBody>
          <a:bodyPr/>
          <a:lstStyle/>
          <a:p>
            <a:r>
              <a:rPr lang="en-US" smtClean="0"/>
              <a:t>Donnellan 2014</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417</TotalTime>
  <Words>1402</Words>
  <Application>Microsoft Office PowerPoint</Application>
  <PresentationFormat>On-screen Show (4:3)</PresentationFormat>
  <Paragraphs>241</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Flow</vt:lpstr>
      <vt:lpstr>Chart</vt:lpstr>
      <vt:lpstr>Microsoft Office Excel 97-2003 Worksheet</vt:lpstr>
      <vt:lpstr> Guidance Expo 2014  Evidence Based Counseling Programs Promoting College Access  </vt:lpstr>
      <vt:lpstr>Graduate Students Techniques For Increasing College Access</vt:lpstr>
      <vt:lpstr>The Common Application</vt:lpstr>
      <vt:lpstr>Goal</vt:lpstr>
      <vt:lpstr>Sessions</vt:lpstr>
      <vt:lpstr>Outcome </vt:lpstr>
      <vt:lpstr>On-Site Admissions Program</vt:lpstr>
      <vt:lpstr>Promoting College Access</vt:lpstr>
      <vt:lpstr>Promoting College Access (Cont.)</vt:lpstr>
      <vt:lpstr>The Application Process</vt:lpstr>
      <vt:lpstr>Collecting Data</vt:lpstr>
      <vt:lpstr>Positive Outcomes</vt:lpstr>
      <vt:lpstr>Stress Management &amp; Coping Skills     Group </vt:lpstr>
      <vt:lpstr>Participants </vt:lpstr>
      <vt:lpstr>Purpose </vt:lpstr>
      <vt:lpstr>Goal</vt:lpstr>
      <vt:lpstr>Sessions </vt:lpstr>
      <vt:lpstr>Research </vt:lpstr>
      <vt:lpstr>Results</vt:lpstr>
      <vt:lpstr>College and Career Discovery     Group</vt:lpstr>
      <vt:lpstr>Participants</vt:lpstr>
      <vt:lpstr>The Process</vt:lpstr>
      <vt:lpstr>Sessions</vt:lpstr>
      <vt:lpstr>Results</vt:lpstr>
      <vt:lpstr>Results (Cont.)</vt:lpstr>
      <vt:lpstr>            Impacting Student College    and Career Readiness</vt:lpstr>
      <vt:lpstr>Purpose</vt:lpstr>
      <vt:lpstr>College Enrollment, Graduation and Attendance Trend</vt:lpstr>
      <vt:lpstr>Implementation </vt:lpstr>
      <vt:lpstr>Results</vt:lpstr>
      <vt:lpstr>References</vt:lpstr>
      <vt:lpstr>Summary Page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NYIT</dc:title>
  <dc:creator>admin</dc:creator>
  <cp:lastModifiedBy>Daniel M Paredes</cp:lastModifiedBy>
  <cp:revision>21</cp:revision>
  <dcterms:created xsi:type="dcterms:W3CDTF">2014-05-01T20:09:24Z</dcterms:created>
  <dcterms:modified xsi:type="dcterms:W3CDTF">2014-10-19T01:48:43Z</dcterms:modified>
</cp:coreProperties>
</file>